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1" r:id="rId6"/>
    <p:sldId id="269" r:id="rId7"/>
    <p:sldId id="272" r:id="rId8"/>
    <p:sldId id="271" r:id="rId9"/>
    <p:sldId id="270" r:id="rId10"/>
    <p:sldId id="273" r:id="rId11"/>
    <p:sldId id="260" r:id="rId12"/>
    <p:sldId id="276" r:id="rId13"/>
    <p:sldId id="275"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116" d="100"/>
          <a:sy n="116" d="100"/>
        </p:scale>
        <p:origin x="2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50BEC4-517B-4201-BC8D-A98A7571556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020E1-182A-471D-ACD2-CA5074B4D538}" type="slidenum">
              <a:rPr lang="en-US" smtClean="0"/>
              <a:t>‹#›</a:t>
            </a:fld>
            <a:endParaRPr lang="en-US"/>
          </a:p>
        </p:txBody>
      </p:sp>
    </p:spTree>
    <p:extLst>
      <p:ext uri="{BB962C8B-B14F-4D97-AF65-F5344CB8AC3E}">
        <p14:creationId xmlns:p14="http://schemas.microsoft.com/office/powerpoint/2010/main" val="2223342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50BEC4-517B-4201-BC8D-A98A7571556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020E1-182A-471D-ACD2-CA5074B4D538}" type="slidenum">
              <a:rPr lang="en-US" smtClean="0"/>
              <a:t>‹#›</a:t>
            </a:fld>
            <a:endParaRPr lang="en-US"/>
          </a:p>
        </p:txBody>
      </p:sp>
    </p:spTree>
    <p:extLst>
      <p:ext uri="{BB962C8B-B14F-4D97-AF65-F5344CB8AC3E}">
        <p14:creationId xmlns:p14="http://schemas.microsoft.com/office/powerpoint/2010/main" val="2242970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50BEC4-517B-4201-BC8D-A98A7571556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020E1-182A-471D-ACD2-CA5074B4D53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00147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50BEC4-517B-4201-BC8D-A98A7571556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020E1-182A-471D-ACD2-CA5074B4D538}" type="slidenum">
              <a:rPr lang="en-US" smtClean="0"/>
              <a:t>‹#›</a:t>
            </a:fld>
            <a:endParaRPr lang="en-US"/>
          </a:p>
        </p:txBody>
      </p:sp>
    </p:spTree>
    <p:extLst>
      <p:ext uri="{BB962C8B-B14F-4D97-AF65-F5344CB8AC3E}">
        <p14:creationId xmlns:p14="http://schemas.microsoft.com/office/powerpoint/2010/main" val="18669761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50BEC4-517B-4201-BC8D-A98A7571556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020E1-182A-471D-ACD2-CA5074B4D53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24181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50BEC4-517B-4201-BC8D-A98A7571556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020E1-182A-471D-ACD2-CA5074B4D538}" type="slidenum">
              <a:rPr lang="en-US" smtClean="0"/>
              <a:t>‹#›</a:t>
            </a:fld>
            <a:endParaRPr lang="en-US"/>
          </a:p>
        </p:txBody>
      </p:sp>
    </p:spTree>
    <p:extLst>
      <p:ext uri="{BB962C8B-B14F-4D97-AF65-F5344CB8AC3E}">
        <p14:creationId xmlns:p14="http://schemas.microsoft.com/office/powerpoint/2010/main" val="1152249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0BEC4-517B-4201-BC8D-A98A7571556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020E1-182A-471D-ACD2-CA5074B4D538}" type="slidenum">
              <a:rPr lang="en-US" smtClean="0"/>
              <a:t>‹#›</a:t>
            </a:fld>
            <a:endParaRPr lang="en-US"/>
          </a:p>
        </p:txBody>
      </p:sp>
    </p:spTree>
    <p:extLst>
      <p:ext uri="{BB962C8B-B14F-4D97-AF65-F5344CB8AC3E}">
        <p14:creationId xmlns:p14="http://schemas.microsoft.com/office/powerpoint/2010/main" val="24809045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0BEC4-517B-4201-BC8D-A98A7571556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020E1-182A-471D-ACD2-CA5074B4D538}" type="slidenum">
              <a:rPr lang="en-US" smtClean="0"/>
              <a:t>‹#›</a:t>
            </a:fld>
            <a:endParaRPr lang="en-US"/>
          </a:p>
        </p:txBody>
      </p:sp>
    </p:spTree>
    <p:extLst>
      <p:ext uri="{BB962C8B-B14F-4D97-AF65-F5344CB8AC3E}">
        <p14:creationId xmlns:p14="http://schemas.microsoft.com/office/powerpoint/2010/main" val="1209397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0BEC4-517B-4201-BC8D-A98A7571556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020E1-182A-471D-ACD2-CA5074B4D538}" type="slidenum">
              <a:rPr lang="en-US" smtClean="0"/>
              <a:t>‹#›</a:t>
            </a:fld>
            <a:endParaRPr lang="en-US"/>
          </a:p>
        </p:txBody>
      </p:sp>
    </p:spTree>
    <p:extLst>
      <p:ext uri="{BB962C8B-B14F-4D97-AF65-F5344CB8AC3E}">
        <p14:creationId xmlns:p14="http://schemas.microsoft.com/office/powerpoint/2010/main" val="1043613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50BEC4-517B-4201-BC8D-A98A7571556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020E1-182A-471D-ACD2-CA5074B4D538}" type="slidenum">
              <a:rPr lang="en-US" smtClean="0"/>
              <a:t>‹#›</a:t>
            </a:fld>
            <a:endParaRPr lang="en-US"/>
          </a:p>
        </p:txBody>
      </p:sp>
    </p:spTree>
    <p:extLst>
      <p:ext uri="{BB962C8B-B14F-4D97-AF65-F5344CB8AC3E}">
        <p14:creationId xmlns:p14="http://schemas.microsoft.com/office/powerpoint/2010/main" val="1927313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50BEC4-517B-4201-BC8D-A98A75715560}" type="datetimeFigureOut">
              <a:rPr lang="en-US" smtClean="0"/>
              <a:t>3/3/2022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7020E1-182A-471D-ACD2-CA5074B4D538}" type="slidenum">
              <a:rPr lang="en-US" smtClean="0"/>
              <a:t>‹#›</a:t>
            </a:fld>
            <a:endParaRPr lang="en-US"/>
          </a:p>
        </p:txBody>
      </p:sp>
    </p:spTree>
    <p:extLst>
      <p:ext uri="{BB962C8B-B14F-4D97-AF65-F5344CB8AC3E}">
        <p14:creationId xmlns:p14="http://schemas.microsoft.com/office/powerpoint/2010/main" val="41080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50BEC4-517B-4201-BC8D-A98A75715560}" type="datetimeFigureOut">
              <a:rPr lang="en-US" smtClean="0"/>
              <a:t>3/3/2022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7020E1-182A-471D-ACD2-CA5074B4D538}" type="slidenum">
              <a:rPr lang="en-US" smtClean="0"/>
              <a:t>‹#›</a:t>
            </a:fld>
            <a:endParaRPr lang="en-US"/>
          </a:p>
        </p:txBody>
      </p:sp>
    </p:spTree>
    <p:extLst>
      <p:ext uri="{BB962C8B-B14F-4D97-AF65-F5344CB8AC3E}">
        <p14:creationId xmlns:p14="http://schemas.microsoft.com/office/powerpoint/2010/main" val="2419361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50BEC4-517B-4201-BC8D-A98A75715560}" type="datetimeFigureOut">
              <a:rPr lang="en-US" smtClean="0"/>
              <a:t>3/3/2022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7020E1-182A-471D-ACD2-CA5074B4D538}" type="slidenum">
              <a:rPr lang="en-US" smtClean="0"/>
              <a:t>‹#›</a:t>
            </a:fld>
            <a:endParaRPr lang="en-US"/>
          </a:p>
        </p:txBody>
      </p:sp>
    </p:spTree>
    <p:extLst>
      <p:ext uri="{BB962C8B-B14F-4D97-AF65-F5344CB8AC3E}">
        <p14:creationId xmlns:p14="http://schemas.microsoft.com/office/powerpoint/2010/main" val="284131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0BEC4-517B-4201-BC8D-A98A75715560}" type="datetimeFigureOut">
              <a:rPr lang="en-US" smtClean="0"/>
              <a:t>3/3/2022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7020E1-182A-471D-ACD2-CA5074B4D538}" type="slidenum">
              <a:rPr lang="en-US" smtClean="0"/>
              <a:t>‹#›</a:t>
            </a:fld>
            <a:endParaRPr lang="en-US"/>
          </a:p>
        </p:txBody>
      </p:sp>
    </p:spTree>
    <p:extLst>
      <p:ext uri="{BB962C8B-B14F-4D97-AF65-F5344CB8AC3E}">
        <p14:creationId xmlns:p14="http://schemas.microsoft.com/office/powerpoint/2010/main" val="2530802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50BEC4-517B-4201-BC8D-A98A75715560}" type="datetimeFigureOut">
              <a:rPr lang="en-US" smtClean="0"/>
              <a:t>3/3/2022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7020E1-182A-471D-ACD2-CA5074B4D538}" type="slidenum">
              <a:rPr lang="en-US" smtClean="0"/>
              <a:t>‹#›</a:t>
            </a:fld>
            <a:endParaRPr lang="en-US"/>
          </a:p>
        </p:txBody>
      </p:sp>
    </p:spTree>
    <p:extLst>
      <p:ext uri="{BB962C8B-B14F-4D97-AF65-F5344CB8AC3E}">
        <p14:creationId xmlns:p14="http://schemas.microsoft.com/office/powerpoint/2010/main" val="420873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7020E1-182A-471D-ACD2-CA5074B4D538}" type="slidenum">
              <a:rPr lang="en-US" smtClean="0"/>
              <a:t>‹#›</a:t>
            </a:fld>
            <a:endParaRPr lang="en-US"/>
          </a:p>
        </p:txBody>
      </p:sp>
      <p:sp>
        <p:nvSpPr>
          <p:cNvPr id="5" name="Date Placeholder 4"/>
          <p:cNvSpPr>
            <a:spLocks noGrp="1"/>
          </p:cNvSpPr>
          <p:nvPr>
            <p:ph type="dt" sz="half" idx="10"/>
          </p:nvPr>
        </p:nvSpPr>
        <p:spPr/>
        <p:txBody>
          <a:bodyPr/>
          <a:lstStyle/>
          <a:p>
            <a:fld id="{3F50BEC4-517B-4201-BC8D-A98A75715560}" type="datetimeFigureOut">
              <a:rPr lang="en-US" smtClean="0"/>
              <a:t>3/3/2022</a:t>
            </a:fld>
            <a:endParaRPr lang="en-US"/>
          </a:p>
        </p:txBody>
      </p:sp>
    </p:spTree>
    <p:extLst>
      <p:ext uri="{BB962C8B-B14F-4D97-AF65-F5344CB8AC3E}">
        <p14:creationId xmlns:p14="http://schemas.microsoft.com/office/powerpoint/2010/main" val="381606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50BEC4-517B-4201-BC8D-A98A75715560}" type="datetimeFigureOut">
              <a:rPr lang="en-US" smtClean="0"/>
              <a:t>3/3/2022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17020E1-182A-471D-ACD2-CA5074B4D538}" type="slidenum">
              <a:rPr lang="en-US" smtClean="0"/>
              <a:t>‹#›</a:t>
            </a:fld>
            <a:endParaRPr lang="en-US"/>
          </a:p>
        </p:txBody>
      </p:sp>
    </p:spTree>
    <p:extLst>
      <p:ext uri="{BB962C8B-B14F-4D97-AF65-F5344CB8AC3E}">
        <p14:creationId xmlns:p14="http://schemas.microsoft.com/office/powerpoint/2010/main" val="38991182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kL3r_3N_Qek" TargetMode="External"/><Relationship Id="rId7"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hyperlink" Target="https://youtu.be/OOSgs1BIlk8"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survivethewild.net/disaster-preparedness/"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MYEAQG62pYA"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youtu.be/U1saQoMRD8A" TargetMode="External"/><Relationship Id="rId5" Type="http://schemas.openxmlformats.org/officeDocument/2006/relationships/hyperlink" Target="https://youtu.be/Eblf60WyUzk?list=PLU8GEVIDVzDOByvZtio7T7ePG8LSlcqu_" TargetMode="External"/><Relationship Id="rId4" Type="http://schemas.openxmlformats.org/officeDocument/2006/relationships/hyperlink" Target="https://youtu.be/viqK_-yNaog?list=PLU8GEVIDVzDOByvZtio7T7ePG8LSlcqu"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youtube.com/watch?v=1a6W6fXqDhg#t=139.255016231"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xcI2ar-fVOE"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414369"/>
            <a:ext cx="7766936" cy="1646302"/>
          </a:xfrm>
        </p:spPr>
        <p:txBody>
          <a:bodyPr/>
          <a:lstStyle/>
          <a:p>
            <a:r>
              <a:rPr lang="en-US" dirty="0" smtClean="0"/>
              <a:t>Situational Awareness</a:t>
            </a:r>
            <a:endParaRPr lang="en-US" dirty="0"/>
          </a:p>
        </p:txBody>
      </p:sp>
      <p:sp>
        <p:nvSpPr>
          <p:cNvPr id="3" name="Subtitle 2"/>
          <p:cNvSpPr>
            <a:spLocks noGrp="1"/>
          </p:cNvSpPr>
          <p:nvPr>
            <p:ph type="subTitle" idx="1"/>
          </p:nvPr>
        </p:nvSpPr>
        <p:spPr>
          <a:xfrm>
            <a:off x="1507067" y="1899303"/>
            <a:ext cx="7766936" cy="1096899"/>
          </a:xfrm>
        </p:spPr>
        <p:txBody>
          <a:bodyPr/>
          <a:lstStyle/>
          <a:p>
            <a:r>
              <a:rPr lang="en-US" b="1" dirty="0" smtClean="0">
                <a:solidFill>
                  <a:schemeClr val="accent1"/>
                </a:solidFill>
              </a:rPr>
              <a:t>&amp; Home Visit Safety</a:t>
            </a:r>
            <a:endParaRPr lang="en-US" b="1" dirty="0">
              <a:solidFill>
                <a:schemeClr val="accent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4003" y="5448659"/>
            <a:ext cx="2667000" cy="1167384"/>
          </a:xfrm>
          <a:prstGeom prst="rect">
            <a:avLst/>
          </a:prstGeom>
        </p:spPr>
      </p:pic>
      <p:pic>
        <p:nvPicPr>
          <p:cNvPr id="1028" name="Picture 4" descr="Be careful young woman Be careful young woman holding a whiteboard written be careful on it Alertness Stock Pho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8654" y="2447752"/>
            <a:ext cx="6029027" cy="4021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1342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0249" y="306793"/>
            <a:ext cx="7766936" cy="1646302"/>
          </a:xfrm>
        </p:spPr>
        <p:txBody>
          <a:bodyPr/>
          <a:lstStyle/>
          <a:p>
            <a:pPr algn="ctr"/>
            <a:r>
              <a:rPr lang="en-US" sz="4000" dirty="0" smtClean="0"/>
              <a:t>How Can We Apply Situational Awareness to Home Visits?</a:t>
            </a:r>
            <a:endParaRPr lang="en-US" sz="4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4003" y="5448659"/>
            <a:ext cx="2667000" cy="1167384"/>
          </a:xfrm>
          <a:prstGeom prst="rect">
            <a:avLst/>
          </a:prstGeom>
        </p:spPr>
      </p:pic>
      <p:sp>
        <p:nvSpPr>
          <p:cNvPr id="13" name="TextBox 12"/>
          <p:cNvSpPr txBox="1"/>
          <p:nvPr/>
        </p:nvSpPr>
        <p:spPr>
          <a:xfrm>
            <a:off x="1990165" y="2420471"/>
            <a:ext cx="7283838" cy="1846659"/>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Set the appointment up by phone</a:t>
            </a:r>
          </a:p>
          <a:p>
            <a:pPr marL="285750" indent="-285750">
              <a:buFont typeface="Arial" panose="020B0604020202020204" pitchFamily="34" charset="0"/>
              <a:buChar char="•"/>
            </a:pPr>
            <a:r>
              <a:rPr lang="en-US" sz="1600" dirty="0" smtClean="0"/>
              <a:t>Have forms semi completed</a:t>
            </a:r>
          </a:p>
          <a:p>
            <a:pPr marL="285750" indent="-285750">
              <a:buFont typeface="Arial" panose="020B0604020202020204" pitchFamily="34" charset="0"/>
              <a:buChar char="•"/>
            </a:pPr>
            <a:r>
              <a:rPr lang="en-US" sz="1600" dirty="0" smtClean="0"/>
              <a:t>Familiarize yourself with the case. </a:t>
            </a:r>
          </a:p>
          <a:p>
            <a:pPr marL="285750" indent="-285750">
              <a:buFont typeface="Arial" panose="020B0604020202020204" pitchFamily="34" charset="0"/>
              <a:buChar char="•"/>
            </a:pPr>
            <a:r>
              <a:rPr lang="en-US" sz="1600" dirty="0" smtClean="0"/>
              <a:t>Review notes, background check information, criminal history, mental health issues, etc. </a:t>
            </a:r>
          </a:p>
          <a:p>
            <a:pPr marL="285750" indent="-285750">
              <a:buFont typeface="Arial" panose="020B0604020202020204" pitchFamily="34" charset="0"/>
              <a:buChar char="•"/>
            </a:pPr>
            <a:r>
              <a:rPr lang="en-US" sz="1600" dirty="0" smtClean="0"/>
              <a:t>Lookup the address prior to and check out the neighborhood. </a:t>
            </a:r>
          </a:p>
          <a:p>
            <a:endParaRPr lang="en-US" dirty="0"/>
          </a:p>
        </p:txBody>
      </p:sp>
      <p:sp>
        <p:nvSpPr>
          <p:cNvPr id="14" name="TextBox 13"/>
          <p:cNvSpPr txBox="1"/>
          <p:nvPr/>
        </p:nvSpPr>
        <p:spPr>
          <a:xfrm>
            <a:off x="1990166" y="4272677"/>
            <a:ext cx="7616414" cy="2308324"/>
          </a:xfrm>
          <a:prstGeom prst="rect">
            <a:avLst/>
          </a:prstGeom>
          <a:noFill/>
        </p:spPr>
        <p:txBody>
          <a:bodyPr wrap="square" rtlCol="0">
            <a:spAutoFit/>
          </a:bodyPr>
          <a:lstStyle/>
          <a:p>
            <a:r>
              <a:rPr lang="en-US" sz="1600" dirty="0" smtClean="0"/>
              <a:t>During the visit:</a:t>
            </a:r>
          </a:p>
          <a:p>
            <a:pPr marL="285750" indent="-285750">
              <a:buFont typeface="Arial" panose="020B0604020202020204" pitchFamily="34" charset="0"/>
              <a:buChar char="•"/>
            </a:pPr>
            <a:r>
              <a:rPr lang="en-US" sz="1600" dirty="0" smtClean="0"/>
              <a:t>Introduce yourself and have your Court ID visible.</a:t>
            </a:r>
          </a:p>
          <a:p>
            <a:pPr marL="285750" indent="-285750">
              <a:buFont typeface="Arial" panose="020B0604020202020204" pitchFamily="34" charset="0"/>
              <a:buChar char="•"/>
            </a:pPr>
            <a:r>
              <a:rPr lang="en-US" sz="1600" dirty="0" smtClean="0"/>
              <a:t>When you enter the home, inquire about who is presently there</a:t>
            </a:r>
          </a:p>
          <a:p>
            <a:pPr marL="285750" indent="-285750">
              <a:buFont typeface="Arial" panose="020B0604020202020204" pitchFamily="34" charset="0"/>
              <a:buChar char="•"/>
            </a:pPr>
            <a:r>
              <a:rPr lang="en-US" sz="1600" dirty="0" smtClean="0"/>
              <a:t>Explain your purpose of the visit</a:t>
            </a:r>
          </a:p>
          <a:p>
            <a:pPr marL="285750" indent="-285750">
              <a:buFont typeface="Arial" panose="020B0604020202020204" pitchFamily="34" charset="0"/>
              <a:buChar char="•"/>
            </a:pPr>
            <a:r>
              <a:rPr lang="en-US" sz="1600" dirty="0" smtClean="0"/>
              <a:t>Observer your surroundings from the time you pull up. </a:t>
            </a:r>
          </a:p>
          <a:p>
            <a:pPr marL="742950" lvl="1" indent="-285750">
              <a:buFont typeface="Arial" panose="020B0604020202020204" pitchFamily="34" charset="0"/>
              <a:buChar char="•"/>
            </a:pPr>
            <a:r>
              <a:rPr lang="en-US" sz="1600" dirty="0" smtClean="0"/>
              <a:t>Look around at the neighborhood</a:t>
            </a:r>
          </a:p>
          <a:p>
            <a:pPr marL="742950" lvl="1" indent="-285750">
              <a:buFont typeface="Arial" panose="020B0604020202020204" pitchFamily="34" charset="0"/>
              <a:buChar char="•"/>
            </a:pPr>
            <a:r>
              <a:rPr lang="en-US" sz="1600" dirty="0" smtClean="0"/>
              <a:t>Look for potential threats—vicious animals, human threats, etc.</a:t>
            </a:r>
          </a:p>
          <a:p>
            <a:pPr marL="742950" lvl="1" indent="-285750">
              <a:buFont typeface="Arial" panose="020B0604020202020204" pitchFamily="34" charset="0"/>
              <a:buChar char="•"/>
            </a:pPr>
            <a:r>
              <a:rPr lang="en-US" sz="1600" dirty="0" smtClean="0"/>
              <a:t>Observe the home inside and out. Where are your exits? Who is in the home? What is laying around the home?</a:t>
            </a:r>
            <a:endParaRPr lang="en-US" sz="1600" dirty="0"/>
          </a:p>
        </p:txBody>
      </p:sp>
    </p:spTree>
    <p:extLst>
      <p:ext uri="{BB962C8B-B14F-4D97-AF65-F5344CB8AC3E}">
        <p14:creationId xmlns:p14="http://schemas.microsoft.com/office/powerpoint/2010/main" val="1167536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4003" y="5448659"/>
            <a:ext cx="2667000" cy="1167384"/>
          </a:xfrm>
          <a:prstGeom prst="rect">
            <a:avLst/>
          </a:prstGeom>
        </p:spPr>
      </p:pic>
      <p:sp>
        <p:nvSpPr>
          <p:cNvPr id="5" name="TextBox 4"/>
          <p:cNvSpPr txBox="1"/>
          <p:nvPr/>
        </p:nvSpPr>
        <p:spPr>
          <a:xfrm>
            <a:off x="1011219" y="344245"/>
            <a:ext cx="9477487" cy="6247864"/>
          </a:xfrm>
          <a:prstGeom prst="rect">
            <a:avLst/>
          </a:prstGeom>
          <a:noFill/>
        </p:spPr>
        <p:txBody>
          <a:bodyPr wrap="square" rtlCol="0">
            <a:spAutoFit/>
          </a:bodyPr>
          <a:lstStyle/>
          <a:p>
            <a:r>
              <a:rPr lang="en-US" sz="1600" dirty="0" smtClean="0"/>
              <a:t>Getting to the Door:</a:t>
            </a:r>
          </a:p>
          <a:p>
            <a:pPr marL="285750" indent="-285750">
              <a:buFont typeface="Arial" panose="020B0604020202020204" pitchFamily="34" charset="0"/>
              <a:buChar char="•"/>
            </a:pPr>
            <a:r>
              <a:rPr lang="en-US" sz="1600" dirty="0" smtClean="0"/>
              <a:t>Lock your car</a:t>
            </a:r>
          </a:p>
          <a:p>
            <a:pPr marL="285750" indent="-285750">
              <a:buFont typeface="Arial" panose="020B0604020202020204" pitchFamily="34" charset="0"/>
              <a:buChar char="•"/>
            </a:pPr>
            <a:r>
              <a:rPr lang="en-US" sz="1600" dirty="0" smtClean="0"/>
              <a:t>Before entering a fenced yard, make noise to see if any animals are present.</a:t>
            </a:r>
          </a:p>
          <a:p>
            <a:pPr marL="285750" indent="-285750">
              <a:buFont typeface="Arial" panose="020B0604020202020204" pitchFamily="34" charset="0"/>
              <a:buChar char="•"/>
            </a:pPr>
            <a:r>
              <a:rPr lang="en-US" sz="1600" dirty="0" smtClean="0"/>
              <a:t>After knocking, stand away from the door and to one side if possible—hinge side is best for providing protection.</a:t>
            </a:r>
          </a:p>
          <a:p>
            <a:pPr marL="285750" indent="-285750">
              <a:buFont typeface="Arial" panose="020B0604020202020204" pitchFamily="34" charset="0"/>
              <a:buChar char="•"/>
            </a:pPr>
            <a:r>
              <a:rPr lang="en-US" sz="1600" dirty="0" smtClean="0"/>
              <a:t>LEAVE THE AREA IF YOU INSTINCTS TELL YOU TO!</a:t>
            </a:r>
          </a:p>
          <a:p>
            <a:pPr marL="285750" indent="-285750">
              <a:buFont typeface="Arial" panose="020B0604020202020204" pitchFamily="34" charset="0"/>
              <a:buChar char="•"/>
            </a:pPr>
            <a:endParaRPr lang="en-US" sz="1600" dirty="0"/>
          </a:p>
          <a:p>
            <a:r>
              <a:rPr lang="en-US" sz="1600" dirty="0" smtClean="0"/>
              <a:t>Entering the Home:</a:t>
            </a:r>
          </a:p>
          <a:p>
            <a:pPr marL="285750" indent="-285750">
              <a:buFont typeface="Arial" panose="020B0604020202020204" pitchFamily="34" charset="0"/>
              <a:buChar char="•"/>
            </a:pPr>
            <a:r>
              <a:rPr lang="en-US" sz="1600" dirty="0" smtClean="0"/>
              <a:t>Always follow the client. Do not let them behind you. </a:t>
            </a:r>
          </a:p>
          <a:p>
            <a:pPr marL="285750" indent="-285750">
              <a:buFont typeface="Arial" panose="020B0604020202020204" pitchFamily="34" charset="0"/>
              <a:buChar char="•"/>
            </a:pPr>
            <a:r>
              <a:rPr lang="en-US" sz="1600" dirty="0" smtClean="0"/>
              <a:t>Scan the inside of the home before entering.</a:t>
            </a:r>
          </a:p>
          <a:p>
            <a:pPr marL="285750" indent="-285750">
              <a:buFont typeface="Arial" panose="020B0604020202020204" pitchFamily="34" charset="0"/>
              <a:buChar char="•"/>
            </a:pPr>
            <a:r>
              <a:rPr lang="en-US" sz="1600" dirty="0" smtClean="0"/>
              <a:t>Once in the home, look around for signs of a dog. Ask if the dog is safe/friendly. You can always ask for the dog to be put up. </a:t>
            </a:r>
          </a:p>
          <a:p>
            <a:pPr marL="285750" indent="-285750">
              <a:buFont typeface="Arial" panose="020B0604020202020204" pitchFamily="34" charset="0"/>
              <a:buChar char="•"/>
            </a:pPr>
            <a:r>
              <a:rPr lang="en-US" sz="1600" dirty="0" smtClean="0"/>
              <a:t>Don’t enter the home if you suspect the client to be under the influence. </a:t>
            </a:r>
          </a:p>
          <a:p>
            <a:pPr marL="285750" indent="-285750">
              <a:buFont typeface="Arial" panose="020B0604020202020204" pitchFamily="34" charset="0"/>
              <a:buChar char="•"/>
            </a:pPr>
            <a:r>
              <a:rPr lang="en-US" sz="1600" dirty="0" smtClean="0"/>
              <a:t>Make eye contact.</a:t>
            </a:r>
          </a:p>
          <a:p>
            <a:pPr marL="285750" indent="-285750">
              <a:buFont typeface="Arial" panose="020B0604020202020204" pitchFamily="34" charset="0"/>
              <a:buChar char="•"/>
            </a:pPr>
            <a:r>
              <a:rPr lang="en-US" sz="1600" dirty="0" smtClean="0"/>
              <a:t>Sit near an exit door and be prepared to leave at any sign of danger. Do not allow anyone between you and the door. </a:t>
            </a:r>
          </a:p>
          <a:p>
            <a:endParaRPr lang="en-US" sz="1600" dirty="0"/>
          </a:p>
          <a:p>
            <a:r>
              <a:rPr lang="en-US" sz="1600" dirty="0" smtClean="0"/>
              <a:t>After the Visit/Vehicle Safety:</a:t>
            </a:r>
          </a:p>
          <a:p>
            <a:pPr marL="285750" indent="-285750">
              <a:buFont typeface="Arial" panose="020B0604020202020204" pitchFamily="34" charset="0"/>
              <a:buChar char="•"/>
            </a:pPr>
            <a:r>
              <a:rPr lang="en-US" sz="1600" dirty="0" smtClean="0"/>
              <a:t>Have your keys in hand when returning to your car. </a:t>
            </a:r>
          </a:p>
          <a:p>
            <a:pPr marL="285750" indent="-285750">
              <a:buFont typeface="Arial" panose="020B0604020202020204" pitchFamily="34" charset="0"/>
              <a:buChar char="•"/>
            </a:pPr>
            <a:r>
              <a:rPr lang="en-US" sz="1600" dirty="0" smtClean="0"/>
              <a:t>Check the inside of your car before getting in.</a:t>
            </a:r>
          </a:p>
          <a:p>
            <a:pPr marL="285750" indent="-285750">
              <a:buFont typeface="Arial" panose="020B0604020202020204" pitchFamily="34" charset="0"/>
              <a:buChar char="•"/>
            </a:pPr>
            <a:r>
              <a:rPr lang="en-US" sz="1600" dirty="0" smtClean="0"/>
              <a:t>Document any unusual or unsafe activity.</a:t>
            </a:r>
          </a:p>
          <a:p>
            <a:pPr marL="285750" indent="-285750">
              <a:buFont typeface="Arial" panose="020B0604020202020204" pitchFamily="34" charset="0"/>
              <a:buChar char="•"/>
            </a:pPr>
            <a:r>
              <a:rPr lang="en-US" sz="1600" dirty="0" smtClean="0"/>
              <a:t>Park in a well lit area</a:t>
            </a:r>
          </a:p>
          <a:p>
            <a:pPr marL="285750" indent="-285750">
              <a:buFont typeface="Arial" panose="020B0604020202020204" pitchFamily="34" charset="0"/>
              <a:buChar char="•"/>
            </a:pPr>
            <a:r>
              <a:rPr lang="en-US" sz="1600" dirty="0" smtClean="0"/>
              <a:t>Keep doors and windows locked. </a:t>
            </a:r>
          </a:p>
          <a:p>
            <a:pPr marL="285750" indent="-285750">
              <a:buFont typeface="Arial" panose="020B0604020202020204" pitchFamily="34" charset="0"/>
              <a:buChar char="•"/>
            </a:pPr>
            <a:endParaRPr lang="en-US" sz="1600" dirty="0"/>
          </a:p>
          <a:p>
            <a:endParaRPr lang="en-US" sz="1600" dirty="0"/>
          </a:p>
        </p:txBody>
      </p:sp>
    </p:spTree>
    <p:extLst>
      <p:ext uri="{BB962C8B-B14F-4D97-AF65-F5344CB8AC3E}">
        <p14:creationId xmlns:p14="http://schemas.microsoft.com/office/powerpoint/2010/main" val="1223661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4003" y="5448659"/>
            <a:ext cx="2667000" cy="1167384"/>
          </a:xfrm>
          <a:prstGeom prst="rect">
            <a:avLst/>
          </a:prstGeom>
        </p:spPr>
      </p:pic>
      <p:sp>
        <p:nvSpPr>
          <p:cNvPr id="5" name="TextBox 4"/>
          <p:cNvSpPr txBox="1"/>
          <p:nvPr/>
        </p:nvSpPr>
        <p:spPr>
          <a:xfrm>
            <a:off x="1258645" y="559398"/>
            <a:ext cx="10176734" cy="5016758"/>
          </a:xfrm>
          <a:prstGeom prst="rect">
            <a:avLst/>
          </a:prstGeom>
          <a:noFill/>
        </p:spPr>
        <p:txBody>
          <a:bodyPr wrap="square" rtlCol="0">
            <a:spAutoFit/>
          </a:bodyPr>
          <a:lstStyle/>
          <a:p>
            <a:r>
              <a:rPr lang="en-US" sz="1600" dirty="0" smtClean="0"/>
              <a:t>If a Crisis Arises:</a:t>
            </a:r>
          </a:p>
          <a:p>
            <a:pPr marL="285750" indent="-285750">
              <a:buFont typeface="Arial" panose="020B0604020202020204" pitchFamily="34" charset="0"/>
              <a:buChar char="•"/>
            </a:pPr>
            <a:r>
              <a:rPr lang="en-US" sz="1600" dirty="0" smtClean="0"/>
              <a:t>Talk Softly</a:t>
            </a:r>
          </a:p>
          <a:p>
            <a:pPr marL="285750" indent="-285750">
              <a:buFont typeface="Arial" panose="020B0604020202020204" pitchFamily="34" charset="0"/>
              <a:buChar char="•"/>
            </a:pPr>
            <a:r>
              <a:rPr lang="en-US" sz="1600" dirty="0" smtClean="0"/>
              <a:t>Try to keep calm</a:t>
            </a:r>
          </a:p>
          <a:p>
            <a:pPr marL="285750" indent="-285750">
              <a:buFont typeface="Arial" panose="020B0604020202020204" pitchFamily="34" charset="0"/>
              <a:buChar char="•"/>
            </a:pPr>
            <a:r>
              <a:rPr lang="en-US" sz="1600" dirty="0" smtClean="0"/>
              <a:t>Tell the person you are expected elsewhere or a co-worker has been instructed to call for if you are not out at an agreed time. </a:t>
            </a:r>
          </a:p>
          <a:p>
            <a:pPr marL="285750" indent="-285750">
              <a:buFont typeface="Arial" panose="020B0604020202020204" pitchFamily="34" charset="0"/>
              <a:buChar char="•"/>
            </a:pPr>
            <a:endParaRPr lang="en-US" sz="1600" dirty="0"/>
          </a:p>
          <a:p>
            <a:r>
              <a:rPr lang="en-US" sz="1600" dirty="0" smtClean="0"/>
              <a:t>Suggestions About Dogs—What to do When Approached by a Strange Dog:</a:t>
            </a:r>
          </a:p>
          <a:p>
            <a:pPr marL="285750" indent="-285750">
              <a:buFont typeface="Arial" panose="020B0604020202020204" pitchFamily="34" charset="0"/>
              <a:buChar char="•"/>
            </a:pPr>
            <a:r>
              <a:rPr lang="en-US" sz="1600" dirty="0" smtClean="0"/>
              <a:t>Treat all breeds the same—ALL DOGS BITE!</a:t>
            </a:r>
          </a:p>
          <a:p>
            <a:pPr marL="285750" indent="-285750">
              <a:buFont typeface="Arial" panose="020B0604020202020204" pitchFamily="34" charset="0"/>
              <a:buChar char="•"/>
            </a:pPr>
            <a:r>
              <a:rPr lang="en-US" sz="1600" dirty="0" smtClean="0"/>
              <a:t>NEVER look the dog in the eye.</a:t>
            </a:r>
          </a:p>
          <a:p>
            <a:pPr marL="285750" indent="-285750">
              <a:buFont typeface="Arial" panose="020B0604020202020204" pitchFamily="34" charset="0"/>
              <a:buChar char="•"/>
            </a:pPr>
            <a:r>
              <a:rPr lang="en-US" sz="1600" dirty="0" smtClean="0"/>
              <a:t>NEVER pat the dog on the top of it’s head.</a:t>
            </a:r>
          </a:p>
          <a:p>
            <a:pPr marL="285750" indent="-285750">
              <a:buFont typeface="Arial" panose="020B0604020202020204" pitchFamily="34" charset="0"/>
              <a:buChar char="•"/>
            </a:pPr>
            <a:r>
              <a:rPr lang="en-US" sz="1600" dirty="0" smtClean="0"/>
              <a:t>Be aware of your body language, voice and tone.</a:t>
            </a:r>
          </a:p>
          <a:p>
            <a:pPr marL="285750" indent="-285750">
              <a:buFont typeface="Arial" panose="020B0604020202020204" pitchFamily="34" charset="0"/>
              <a:buChar char="•"/>
            </a:pPr>
            <a:r>
              <a:rPr lang="en-US" sz="1600" dirty="0" smtClean="0"/>
              <a:t>NEVER turn your back on a dog or run away. Walk Slowly. </a:t>
            </a:r>
          </a:p>
          <a:p>
            <a:pPr marL="285750" indent="-285750">
              <a:buFont typeface="Arial" panose="020B0604020202020204" pitchFamily="34" charset="0"/>
              <a:buChar char="•"/>
            </a:pPr>
            <a:endParaRPr lang="en-US" sz="1600" dirty="0"/>
          </a:p>
          <a:p>
            <a:r>
              <a:rPr lang="en-US" sz="1600" dirty="0" smtClean="0"/>
              <a:t>What to do When Approached by an apparently vicious dog:</a:t>
            </a:r>
          </a:p>
          <a:p>
            <a:pPr marL="285750" indent="-285750">
              <a:buFont typeface="Arial" panose="020B0604020202020204" pitchFamily="34" charset="0"/>
              <a:buChar char="•"/>
            </a:pPr>
            <a:r>
              <a:rPr lang="en-US" sz="1600" dirty="0" smtClean="0"/>
              <a:t>Don’t get out of your car if you are already in it.</a:t>
            </a:r>
          </a:p>
          <a:p>
            <a:pPr marL="285750" indent="-285750">
              <a:buFont typeface="Arial" panose="020B0604020202020204" pitchFamily="34" charset="0"/>
              <a:buChar char="•"/>
            </a:pPr>
            <a:r>
              <a:rPr lang="en-US" sz="1600" dirty="0" smtClean="0"/>
              <a:t>Do nothing that seems threatening to the dog. This includes spraying it with </a:t>
            </a:r>
          </a:p>
          <a:p>
            <a:r>
              <a:rPr lang="en-US" sz="1600" dirty="0"/>
              <a:t> </a:t>
            </a:r>
            <a:r>
              <a:rPr lang="en-US" sz="1600" dirty="0" smtClean="0"/>
              <a:t>    pepper spray.</a:t>
            </a:r>
          </a:p>
          <a:p>
            <a:pPr marL="285750" indent="-285750">
              <a:buFont typeface="Arial" panose="020B0604020202020204" pitchFamily="34" charset="0"/>
              <a:buChar char="•"/>
            </a:pPr>
            <a:r>
              <a:rPr lang="en-US" sz="1600" dirty="0" smtClean="0"/>
              <a:t>Throw dog treats or tennis balls to distract the dog.</a:t>
            </a:r>
          </a:p>
          <a:p>
            <a:pPr marL="285750" indent="-285750">
              <a:buFont typeface="Arial" panose="020B0604020202020204" pitchFamily="34" charset="0"/>
              <a:buChar char="•"/>
            </a:pPr>
            <a:r>
              <a:rPr lang="en-US" sz="1600" dirty="0" smtClean="0"/>
              <a:t>Protect your face and neck. Do not play dead.</a:t>
            </a:r>
            <a:endParaRPr lang="en-US" sz="1600" dirty="0"/>
          </a:p>
          <a:p>
            <a:pPr marL="285750" indent="-285750">
              <a:buFont typeface="Arial" panose="020B0604020202020204" pitchFamily="34" charset="0"/>
              <a:buChar char="•"/>
            </a:pPr>
            <a:r>
              <a:rPr lang="en-US" sz="1600" dirty="0" smtClean="0"/>
              <a:t>If bitten, go to the Emergency Room. Bites must be reported to the Humane Society. </a:t>
            </a:r>
          </a:p>
        </p:txBody>
      </p:sp>
      <p:pic>
        <p:nvPicPr>
          <p:cNvPr id="5126" name="Picture 6" descr="https://lh3.googleusercontent.com/slNq4WxQuhNhNYagL-PGeqXLldEnUtueQA37_qO10aLZJQY_VZU99hl4kwLtQvV4PFRKxdAE2OE57iEqOHAER0cog4nVUSi5SilwR-Z1-VcT8xiwqVsJbVB_lD5fc72BQO1M_eNcXCsHeZyCgAwBQ4zd4_IJzhl8ruVIz9Hu_fq7qOQh8PsjsZx6T_qca884q_rUNFu2-ZnM3T-0-PiFBKZOds1akQL7vQMCGAtgz1nBbrZ-XCnmIKHS58qXudazoTRbgcHsCedxHzW61Kjfh_B6jXW5kKogjBJYt4zlp7qASyaIHLYqSqWtShaCddIqY6Vv_laVRE6t1HRS7dzf22eLIpBUjVB1sU6_NOFxgDba715HqYptbgQs-ATAsOt0kUM4B8d1D9dPruZBiIO7_juXiM6GXS2bbDFtYkk_6-GV_fyyHmxDK9Z-YlGB4T2KHd4CfDTa0Bl81uBTbh9EbgdYrL5J4NUu8hZPiIe0bG1Crpn2VGEArcuLZaYn9GaUIHVJHZWIlgPgDz9iloYzI4BRhjUMoFyCEc8Qq89YBMEDKqfx6l7HZBvTreEFRgtY60l_FEMytlf5N5NAN7w9Frkfzm2GfEn3KaOij5sScaQhZ_x19FrW_STsnfK7XvZqaBZ1iHhKW_9p1BKRcuQ7fuyZdAZEQgxAyW-7InxKvC2of9r3-RdpjJDr2DWzdtz-Lm30AcltigDa06FZfH3uHc3Thw=w568-h757-no?authuser=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81687" y="2086984"/>
            <a:ext cx="2348890" cy="3130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8551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3429" y="285278"/>
            <a:ext cx="7766936" cy="1646302"/>
          </a:xfrm>
        </p:spPr>
        <p:txBody>
          <a:bodyPr/>
          <a:lstStyle/>
          <a:p>
            <a:r>
              <a:rPr lang="en-US" dirty="0" smtClean="0"/>
              <a:t>Tips from a Caseworker</a:t>
            </a:r>
            <a:endParaRPr lang="en-US" dirty="0"/>
          </a:p>
        </p:txBody>
      </p:sp>
      <p:sp>
        <p:nvSpPr>
          <p:cNvPr id="3" name="Subtitle 2"/>
          <p:cNvSpPr>
            <a:spLocks noGrp="1"/>
          </p:cNvSpPr>
          <p:nvPr>
            <p:ph type="subTitle" idx="1"/>
          </p:nvPr>
        </p:nvSpPr>
        <p:spPr>
          <a:xfrm>
            <a:off x="1313429" y="1931580"/>
            <a:ext cx="7766936" cy="1096899"/>
          </a:xfrm>
        </p:spPr>
        <p:txBody>
          <a:bodyPr/>
          <a:lstStyle/>
          <a:p>
            <a:pPr algn="l"/>
            <a:r>
              <a:rPr lang="en-US" dirty="0" smtClean="0"/>
              <a:t>Watch this video below to reiterate the tips we have went over and other things you can do to ensure your safety.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4003" y="5448659"/>
            <a:ext cx="2667000" cy="1167384"/>
          </a:xfrm>
          <a:prstGeom prst="rect">
            <a:avLst/>
          </a:prstGeom>
        </p:spPr>
      </p:pic>
      <p:sp>
        <p:nvSpPr>
          <p:cNvPr id="5" name="Rectangle 4"/>
          <p:cNvSpPr/>
          <p:nvPr/>
        </p:nvSpPr>
        <p:spPr>
          <a:xfrm>
            <a:off x="1506070" y="3254716"/>
            <a:ext cx="3445174" cy="646331"/>
          </a:xfrm>
          <a:prstGeom prst="rect">
            <a:avLst/>
          </a:prstGeom>
        </p:spPr>
        <p:txBody>
          <a:bodyPr wrap="none">
            <a:spAutoFit/>
          </a:bodyPr>
          <a:lstStyle/>
          <a:p>
            <a:r>
              <a:rPr lang="en-US" dirty="0" smtClean="0">
                <a:hlinkClick r:id="rId3"/>
              </a:rPr>
              <a:t>https://youtu.be/kL3r_3N_Qek</a:t>
            </a:r>
            <a:endParaRPr lang="en-US" dirty="0" smtClean="0"/>
          </a:p>
          <a:p>
            <a:endParaRPr lang="en-US" dirty="0"/>
          </a:p>
        </p:txBody>
      </p:sp>
      <p:sp>
        <p:nvSpPr>
          <p:cNvPr id="6" name="TextBox 5"/>
          <p:cNvSpPr txBox="1"/>
          <p:nvPr/>
        </p:nvSpPr>
        <p:spPr>
          <a:xfrm>
            <a:off x="1506070" y="2904565"/>
            <a:ext cx="5938221" cy="369332"/>
          </a:xfrm>
          <a:prstGeom prst="rect">
            <a:avLst/>
          </a:prstGeom>
          <a:noFill/>
        </p:spPr>
        <p:txBody>
          <a:bodyPr wrap="square" rtlCol="0">
            <a:spAutoFit/>
          </a:bodyPr>
          <a:lstStyle/>
          <a:p>
            <a:r>
              <a:rPr lang="en-US" dirty="0" smtClean="0"/>
              <a:t>Home Visiting Safety: Staying Safe &amp; Aware on the Job:</a:t>
            </a:r>
            <a:endParaRPr lang="en-US" dirty="0"/>
          </a:p>
        </p:txBody>
      </p:sp>
      <p:pic>
        <p:nvPicPr>
          <p:cNvPr id="7" name="Picture 2" descr="http://millartreecare.com/wordpress/wp-content/uploads/2014/11/think-safety.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713" y="3865327"/>
            <a:ext cx="2750714" cy="275071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Yellow and black color with line striped label banner with word be  aware Yellow and black color with line striped label banner with word be  aware Alertness stock vecto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77484">
            <a:off x="7880930" y="3212880"/>
            <a:ext cx="3437479" cy="137633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Follow Your Intuition Follow Your Intuition sign Alertness Stock Phot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21080881">
            <a:off x="6184424" y="5085613"/>
            <a:ext cx="2519734" cy="131400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Educational word concept Observation word displaying on paper slip behind the specs glass with black soil background business leadership concept. Bias Stock Photo"/>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415436">
            <a:off x="2881427" y="3937722"/>
            <a:ext cx="2774689" cy="1387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4590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3429" y="339066"/>
            <a:ext cx="7766936" cy="1646302"/>
          </a:xfrm>
        </p:spPr>
        <p:txBody>
          <a:bodyPr/>
          <a:lstStyle/>
          <a:p>
            <a:pPr algn="l"/>
            <a:r>
              <a:rPr lang="en-US" sz="1800" dirty="0" smtClean="0"/>
              <a:t>This Concludes our Training on Situational Awareness. Below you will find some additional video resources that can aid you when doing home visits and in your personal life. </a:t>
            </a:r>
            <a:endParaRPr lang="en-US" sz="1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4003" y="5448659"/>
            <a:ext cx="2667000" cy="1167384"/>
          </a:xfrm>
          <a:prstGeom prst="rect">
            <a:avLst/>
          </a:prstGeom>
        </p:spPr>
      </p:pic>
      <p:sp>
        <p:nvSpPr>
          <p:cNvPr id="7" name="TextBox 6"/>
          <p:cNvSpPr txBox="1"/>
          <p:nvPr/>
        </p:nvSpPr>
        <p:spPr>
          <a:xfrm>
            <a:off x="1313429" y="2528047"/>
            <a:ext cx="3579019" cy="646331"/>
          </a:xfrm>
          <a:prstGeom prst="rect">
            <a:avLst/>
          </a:prstGeom>
          <a:noFill/>
        </p:spPr>
        <p:txBody>
          <a:bodyPr wrap="square" rtlCol="0">
            <a:spAutoFit/>
          </a:bodyPr>
          <a:lstStyle/>
          <a:p>
            <a:r>
              <a:rPr lang="en-US" dirty="0" smtClean="0">
                <a:hlinkClick r:id="rId3"/>
              </a:rPr>
              <a:t>https://youtu.be/OOSgs1BIlk8</a:t>
            </a:r>
            <a:endParaRPr lang="en-US" dirty="0" smtClean="0"/>
          </a:p>
          <a:p>
            <a:endParaRPr lang="en-US" dirty="0"/>
          </a:p>
        </p:txBody>
      </p:sp>
      <p:sp>
        <p:nvSpPr>
          <p:cNvPr id="8" name="TextBox 7"/>
          <p:cNvSpPr txBox="1"/>
          <p:nvPr/>
        </p:nvSpPr>
        <p:spPr>
          <a:xfrm>
            <a:off x="1463040" y="2216075"/>
            <a:ext cx="2355925" cy="369332"/>
          </a:xfrm>
          <a:prstGeom prst="rect">
            <a:avLst/>
          </a:prstGeom>
          <a:noFill/>
        </p:spPr>
        <p:txBody>
          <a:bodyPr wrap="square" rtlCol="0">
            <a:spAutoFit/>
          </a:bodyPr>
          <a:lstStyle/>
          <a:p>
            <a:r>
              <a:rPr lang="en-US" dirty="0" smtClean="0"/>
              <a:t>Dangerous Decals:</a:t>
            </a:r>
            <a:endParaRPr lang="en-US" dirty="0"/>
          </a:p>
        </p:txBody>
      </p:sp>
      <p:sp>
        <p:nvSpPr>
          <p:cNvPr id="9" name="Rectangle 8"/>
          <p:cNvSpPr/>
          <p:nvPr/>
        </p:nvSpPr>
        <p:spPr>
          <a:xfrm>
            <a:off x="1313429" y="4236995"/>
            <a:ext cx="3339376" cy="646331"/>
          </a:xfrm>
          <a:prstGeom prst="rect">
            <a:avLst/>
          </a:prstGeom>
        </p:spPr>
        <p:txBody>
          <a:bodyPr wrap="none">
            <a:spAutoFit/>
          </a:bodyPr>
          <a:lstStyle/>
          <a:p>
            <a:r>
              <a:rPr lang="en-US" dirty="0" smtClean="0">
                <a:hlinkClick r:id="rId3"/>
              </a:rPr>
              <a:t>https://youtu.be/OOSgs1BIlk8</a:t>
            </a:r>
            <a:endParaRPr lang="en-US" dirty="0" smtClean="0"/>
          </a:p>
          <a:p>
            <a:endParaRPr lang="en-US" dirty="0"/>
          </a:p>
        </p:txBody>
      </p:sp>
      <p:sp>
        <p:nvSpPr>
          <p:cNvPr id="10" name="TextBox 9"/>
          <p:cNvSpPr txBox="1"/>
          <p:nvPr/>
        </p:nvSpPr>
        <p:spPr>
          <a:xfrm>
            <a:off x="1463040" y="3614569"/>
            <a:ext cx="4098664" cy="646331"/>
          </a:xfrm>
          <a:prstGeom prst="rect">
            <a:avLst/>
          </a:prstGeom>
          <a:noFill/>
        </p:spPr>
        <p:txBody>
          <a:bodyPr wrap="square" rtlCol="0">
            <a:spAutoFit/>
          </a:bodyPr>
          <a:lstStyle/>
          <a:p>
            <a:r>
              <a:rPr lang="en-US" dirty="0" smtClean="0"/>
              <a:t>Retired Navy Seal Explains Situational Awareness:</a:t>
            </a:r>
            <a:endParaRPr lang="en-US" dirty="0"/>
          </a:p>
        </p:txBody>
      </p:sp>
    </p:spTree>
    <p:extLst>
      <p:ext uri="{BB962C8B-B14F-4D97-AF65-F5344CB8AC3E}">
        <p14:creationId xmlns:p14="http://schemas.microsoft.com/office/powerpoint/2010/main" val="3217388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0398" y="392854"/>
            <a:ext cx="7766936" cy="1646302"/>
          </a:xfrm>
        </p:spPr>
        <p:txBody>
          <a:bodyPr/>
          <a:lstStyle/>
          <a:p>
            <a:r>
              <a:rPr lang="en-US" dirty="0" smtClean="0"/>
              <a:t>What is Situational Awareness?</a:t>
            </a:r>
            <a:endParaRPr lang="en-US" dirty="0"/>
          </a:p>
        </p:txBody>
      </p:sp>
      <p:sp>
        <p:nvSpPr>
          <p:cNvPr id="3" name="Subtitle 2"/>
          <p:cNvSpPr>
            <a:spLocks noGrp="1"/>
          </p:cNvSpPr>
          <p:nvPr>
            <p:ph type="subTitle" idx="1"/>
          </p:nvPr>
        </p:nvSpPr>
        <p:spPr>
          <a:xfrm>
            <a:off x="989704" y="2162287"/>
            <a:ext cx="8971877" cy="2043953"/>
          </a:xfrm>
        </p:spPr>
        <p:txBody>
          <a:bodyPr>
            <a:normAutofit/>
          </a:bodyPr>
          <a:lstStyle/>
          <a:p>
            <a:r>
              <a:rPr lang="en-US" dirty="0" smtClean="0"/>
              <a:t>Situational Awareness is the ability to </a:t>
            </a:r>
            <a:r>
              <a:rPr lang="en-US" b="1" dirty="0" smtClean="0">
                <a:solidFill>
                  <a:schemeClr val="accent1"/>
                </a:solidFill>
              </a:rPr>
              <a:t>observe</a:t>
            </a:r>
            <a:r>
              <a:rPr lang="en-US" dirty="0" smtClean="0"/>
              <a:t> and </a:t>
            </a:r>
            <a:r>
              <a:rPr lang="en-US" b="1" dirty="0" smtClean="0">
                <a:solidFill>
                  <a:schemeClr val="accent1"/>
                </a:solidFill>
              </a:rPr>
              <a:t>pay attention </a:t>
            </a:r>
            <a:r>
              <a:rPr lang="en-US" dirty="0" smtClean="0"/>
              <a:t>to what’s going on around at all times.</a:t>
            </a:r>
          </a:p>
          <a:p>
            <a:r>
              <a:rPr lang="en-US" dirty="0" smtClean="0"/>
              <a:t>The military often refers to situation awareness as “the Bubble”, as in what’s going on in your immediate vicinity. And you lose your bubble your chance of human error and mishaps spikes dramatically.  </a:t>
            </a:r>
            <a:r>
              <a:rPr lang="en-US" dirty="0" smtClean="0">
                <a:solidFill>
                  <a:schemeClr val="accent1"/>
                </a:solidFill>
              </a:rPr>
              <a:t>The Coast Guard credits 40% of mishaps with the loss of situational awareness</a:t>
            </a:r>
            <a:r>
              <a:rPr lang="en-US" dirty="0" smtClean="0"/>
              <a:t>.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4003" y="5448659"/>
            <a:ext cx="2667000" cy="1167384"/>
          </a:xfrm>
          <a:prstGeom prst="rect">
            <a:avLst/>
          </a:prstGeom>
        </p:spPr>
      </p:pic>
      <p:pic>
        <p:nvPicPr>
          <p:cNvPr id="3074" name="Picture 2" descr="https://survivethewild.net/wp-content/uploads/2015/12/situational-awareness-bubb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2431" y="4039837"/>
            <a:ext cx="4560346" cy="2817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7373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5853" y="543461"/>
            <a:ext cx="7766936" cy="1646302"/>
          </a:xfrm>
        </p:spPr>
        <p:txBody>
          <a:bodyPr/>
          <a:lstStyle/>
          <a:p>
            <a:pPr algn="ctr"/>
            <a:r>
              <a:rPr lang="en-US" dirty="0" smtClean="0"/>
              <a:t>Levels of Situational</a:t>
            </a:r>
            <a:br>
              <a:rPr lang="en-US" dirty="0" smtClean="0"/>
            </a:br>
            <a:r>
              <a:rPr lang="en-US" dirty="0" smtClean="0"/>
              <a:t>Awareness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4610" y="5427143"/>
            <a:ext cx="2667000" cy="1167384"/>
          </a:xfrm>
          <a:prstGeom prst="rect">
            <a:avLst/>
          </a:prstGeom>
        </p:spPr>
      </p:pic>
      <p:pic>
        <p:nvPicPr>
          <p:cNvPr id="4098" name="Picture 2" descr="https://survivethewild.net/wp-content/uploads/2015/12/cod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2958" y="2614108"/>
            <a:ext cx="8411045" cy="3813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1408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9491" y="403612"/>
            <a:ext cx="7766936" cy="1646302"/>
          </a:xfrm>
        </p:spPr>
        <p:txBody>
          <a:bodyPr/>
          <a:lstStyle/>
          <a:p>
            <a:pPr algn="ctr"/>
            <a:r>
              <a:rPr lang="en-US" dirty="0" smtClean="0"/>
              <a:t>Levels of Situational Awareness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4003" y="5448659"/>
            <a:ext cx="2667000" cy="1167384"/>
          </a:xfrm>
          <a:prstGeom prst="rect">
            <a:avLst/>
          </a:prstGeom>
        </p:spPr>
      </p:pic>
      <p:sp>
        <p:nvSpPr>
          <p:cNvPr id="5" name="Rectangle 4"/>
          <p:cNvSpPr/>
          <p:nvPr/>
        </p:nvSpPr>
        <p:spPr>
          <a:xfrm>
            <a:off x="925158" y="2173045"/>
            <a:ext cx="8218842" cy="3416320"/>
          </a:xfrm>
          <a:prstGeom prst="rect">
            <a:avLst/>
          </a:prstGeom>
        </p:spPr>
        <p:txBody>
          <a:bodyPr wrap="square">
            <a:spAutoFit/>
          </a:bodyPr>
          <a:lstStyle/>
          <a:p>
            <a:r>
              <a:rPr lang="en-US" b="0" i="0" u="sng" strike="noStrike" dirty="0" smtClean="0">
                <a:solidFill>
                  <a:srgbClr val="0A0A0A"/>
                </a:solidFill>
                <a:effectLst/>
                <a:latin typeface="Open Sans"/>
              </a:rPr>
              <a:t>Condition White</a:t>
            </a:r>
          </a:p>
          <a:p>
            <a:r>
              <a:rPr lang="en-US" b="0" i="0" dirty="0" smtClean="0">
                <a:solidFill>
                  <a:srgbClr val="0A0A0A"/>
                </a:solidFill>
                <a:effectLst/>
                <a:latin typeface="Open Sans"/>
              </a:rPr>
              <a:t>This is when you're the average American walking through the mall on a Saturday afternoon, not a care in the world at all. No thoughts of what could go wrong or who's being suspicious. Needless to say, this is the condition you should avoid at all cost!</a:t>
            </a:r>
          </a:p>
          <a:p>
            <a:endParaRPr lang="en-US" b="0" i="0" dirty="0" smtClean="0">
              <a:solidFill>
                <a:srgbClr val="0A0A0A"/>
              </a:solidFill>
              <a:effectLst/>
              <a:latin typeface="Open Sans"/>
            </a:endParaRPr>
          </a:p>
          <a:p>
            <a:r>
              <a:rPr lang="en-US" b="0" i="0" u="sng" strike="noStrike" dirty="0" smtClean="0">
                <a:solidFill>
                  <a:srgbClr val="0A0A0A"/>
                </a:solidFill>
                <a:effectLst/>
                <a:latin typeface="Open Sans"/>
              </a:rPr>
              <a:t>Condition Yellow</a:t>
            </a:r>
          </a:p>
          <a:p>
            <a:r>
              <a:rPr lang="en-US" b="0" i="0" dirty="0" smtClean="0">
                <a:solidFill>
                  <a:srgbClr val="0A0A0A"/>
                </a:solidFill>
                <a:effectLst/>
                <a:latin typeface="Open Sans"/>
              </a:rPr>
              <a:t>This condition is most commonly known as being in "relaxed alert". Which is when there's no perceived danger but you are keeping your eyes and ears open to potential mishaps. We will go over what "baseline" is later, but just know that this should be your baseline when practicing to improve situational awareness.</a:t>
            </a:r>
            <a:endParaRPr lang="en-US" b="0" i="0" dirty="0">
              <a:solidFill>
                <a:srgbClr val="0A0A0A"/>
              </a:solidFill>
              <a:effectLst/>
              <a:latin typeface="Open Sans"/>
            </a:endParaRPr>
          </a:p>
        </p:txBody>
      </p:sp>
    </p:spTree>
    <p:extLst>
      <p:ext uri="{BB962C8B-B14F-4D97-AF65-F5344CB8AC3E}">
        <p14:creationId xmlns:p14="http://schemas.microsoft.com/office/powerpoint/2010/main" val="3555479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4003" y="5448659"/>
            <a:ext cx="2667000" cy="1167384"/>
          </a:xfrm>
          <a:prstGeom prst="rect">
            <a:avLst/>
          </a:prstGeom>
        </p:spPr>
      </p:pic>
      <p:sp>
        <p:nvSpPr>
          <p:cNvPr id="5" name="Rectangle 4"/>
          <p:cNvSpPr/>
          <p:nvPr/>
        </p:nvSpPr>
        <p:spPr>
          <a:xfrm>
            <a:off x="1248798" y="408790"/>
            <a:ext cx="8025205" cy="3693319"/>
          </a:xfrm>
          <a:prstGeom prst="rect">
            <a:avLst/>
          </a:prstGeom>
        </p:spPr>
        <p:txBody>
          <a:bodyPr wrap="square">
            <a:spAutoFit/>
          </a:bodyPr>
          <a:lstStyle/>
          <a:p>
            <a:r>
              <a:rPr lang="en-US" b="0" i="0" u="sng" strike="noStrike" dirty="0" smtClean="0">
                <a:solidFill>
                  <a:srgbClr val="0A0A0A"/>
                </a:solidFill>
                <a:effectLst/>
                <a:latin typeface="Open Sans"/>
              </a:rPr>
              <a:t>Condition Orange</a:t>
            </a:r>
          </a:p>
          <a:p>
            <a:r>
              <a:rPr lang="en-US" b="0" i="0" dirty="0" smtClean="0">
                <a:solidFill>
                  <a:srgbClr val="0A0A0A"/>
                </a:solidFill>
                <a:effectLst/>
                <a:latin typeface="Open Sans"/>
              </a:rPr>
              <a:t>You've noticed an obvious threat and are going through what you should be doing in your head or are </a:t>
            </a:r>
            <a:r>
              <a:rPr lang="en-US" b="0" i="0" u="none" strike="noStrike" dirty="0" smtClean="0">
                <a:solidFill>
                  <a:srgbClr val="EC9A29"/>
                </a:solidFill>
                <a:effectLst/>
                <a:latin typeface="Open Sans"/>
                <a:hlinkClick r:id="rId3"/>
              </a:rPr>
              <a:t>preparing for action</a:t>
            </a:r>
            <a:r>
              <a:rPr lang="en-US" b="0" i="0" dirty="0" smtClean="0">
                <a:solidFill>
                  <a:srgbClr val="0A0A0A"/>
                </a:solidFill>
                <a:effectLst/>
                <a:latin typeface="Open Sans"/>
              </a:rPr>
              <a:t>. When responding to a threat, no matter how large, this should be the condition you stay in. If you become more excited and get carried away that's when mistakes get made. So when you respond to a problem keep it orange.</a:t>
            </a:r>
          </a:p>
          <a:p>
            <a:endParaRPr lang="en-US" b="0" i="0" dirty="0" smtClean="0">
              <a:solidFill>
                <a:srgbClr val="0A0A0A"/>
              </a:solidFill>
              <a:effectLst/>
              <a:latin typeface="Open Sans"/>
            </a:endParaRPr>
          </a:p>
          <a:p>
            <a:r>
              <a:rPr lang="en-US" b="0" i="0" u="sng" strike="noStrike" dirty="0" smtClean="0">
                <a:solidFill>
                  <a:srgbClr val="0A0A0A"/>
                </a:solidFill>
                <a:effectLst/>
                <a:latin typeface="Open Sans"/>
              </a:rPr>
              <a:t>Condition Red</a:t>
            </a:r>
          </a:p>
          <a:p>
            <a:r>
              <a:rPr lang="en-US" b="0" i="0" dirty="0" smtClean="0">
                <a:solidFill>
                  <a:srgbClr val="0A0A0A"/>
                </a:solidFill>
                <a:effectLst/>
                <a:latin typeface="Open Sans"/>
              </a:rPr>
              <a:t>Red could be the most dangerous of these conditions, because it represents anger. And when one acts out of anger it's a recipe for disaster, not many people do things their most proud of when they're in this state. So if you notice you're becoming more angry than just involved, cool it down. The phrase "I wasn't thinking" is often used in this state.</a:t>
            </a:r>
            <a:endParaRPr lang="en-US" b="0" i="0" dirty="0">
              <a:solidFill>
                <a:srgbClr val="0A0A0A"/>
              </a:solidFill>
              <a:effectLst/>
              <a:latin typeface="Open Sans"/>
            </a:endParaRPr>
          </a:p>
        </p:txBody>
      </p:sp>
      <p:sp>
        <p:nvSpPr>
          <p:cNvPr id="6" name="Rectangle 5"/>
          <p:cNvSpPr/>
          <p:nvPr/>
        </p:nvSpPr>
        <p:spPr>
          <a:xfrm>
            <a:off x="1248798" y="4155997"/>
            <a:ext cx="6096000" cy="2585323"/>
          </a:xfrm>
          <a:prstGeom prst="rect">
            <a:avLst/>
          </a:prstGeom>
        </p:spPr>
        <p:txBody>
          <a:bodyPr>
            <a:spAutoFit/>
          </a:bodyPr>
          <a:lstStyle/>
          <a:p>
            <a:r>
              <a:rPr lang="en-US" b="0" i="0" u="sng" strike="noStrike" dirty="0" smtClean="0">
                <a:solidFill>
                  <a:srgbClr val="0A0A0A"/>
                </a:solidFill>
                <a:effectLst/>
                <a:latin typeface="Open Sans"/>
              </a:rPr>
              <a:t>Grey/Black Condition</a:t>
            </a:r>
          </a:p>
          <a:p>
            <a:r>
              <a:rPr lang="en-US" b="0" i="0" dirty="0" smtClean="0">
                <a:solidFill>
                  <a:srgbClr val="0A0A0A"/>
                </a:solidFill>
                <a:effectLst/>
                <a:latin typeface="Open Sans"/>
              </a:rPr>
              <a:t>These two are very closely linked, they represent fear and paralyzing fear. And the presence of inaction is often just as damaging as poor action, so don't let this condition overcome you at all if possible. There are times when those we love might be put in jeopardy and we are frozen due to our love for them and not wanting to do something that would hurt them. Bust just remember that action will beat inaction most of the time!</a:t>
            </a:r>
            <a:endParaRPr lang="en-US" b="0" i="0" dirty="0">
              <a:solidFill>
                <a:srgbClr val="0A0A0A"/>
              </a:solidFill>
              <a:effectLst/>
              <a:latin typeface="Open Sans"/>
            </a:endParaRPr>
          </a:p>
        </p:txBody>
      </p:sp>
    </p:spTree>
    <p:extLst>
      <p:ext uri="{BB962C8B-B14F-4D97-AF65-F5344CB8AC3E}">
        <p14:creationId xmlns:p14="http://schemas.microsoft.com/office/powerpoint/2010/main" val="4213840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4003" y="5448659"/>
            <a:ext cx="2667000" cy="1167384"/>
          </a:xfrm>
          <a:prstGeom prst="rect">
            <a:avLst/>
          </a:prstGeom>
        </p:spPr>
      </p:pic>
      <p:sp>
        <p:nvSpPr>
          <p:cNvPr id="5" name="Rectangle 4"/>
          <p:cNvSpPr/>
          <p:nvPr/>
        </p:nvSpPr>
        <p:spPr>
          <a:xfrm>
            <a:off x="1086522" y="273916"/>
            <a:ext cx="7530353" cy="3139321"/>
          </a:xfrm>
          <a:prstGeom prst="rect">
            <a:avLst/>
          </a:prstGeom>
        </p:spPr>
        <p:txBody>
          <a:bodyPr wrap="square">
            <a:spAutoFit/>
          </a:bodyPr>
          <a:lstStyle/>
          <a:p>
            <a:r>
              <a:rPr lang="en-US" b="0" i="0" dirty="0" smtClean="0">
                <a:solidFill>
                  <a:srgbClr val="0A0A0A"/>
                </a:solidFill>
                <a:effectLst/>
                <a:latin typeface="Open Sans"/>
              </a:rPr>
              <a:t>Enhancing your sense of situational awareness will increase your ability to be more present in day to day situations, and will help you to make better decisions in your life. This skill isn't just meant for covert operatives or government assassins after all. </a:t>
            </a:r>
          </a:p>
          <a:p>
            <a:endParaRPr lang="en-US" b="0" i="0" dirty="0" smtClean="0">
              <a:solidFill>
                <a:srgbClr val="0A0A0A"/>
              </a:solidFill>
              <a:effectLst/>
              <a:latin typeface="Open Sans"/>
            </a:endParaRPr>
          </a:p>
          <a:p>
            <a:r>
              <a:rPr lang="en-US" b="0" i="0" dirty="0" smtClean="0">
                <a:solidFill>
                  <a:srgbClr val="0A0A0A"/>
                </a:solidFill>
                <a:effectLst/>
                <a:latin typeface="Open Sans"/>
              </a:rPr>
              <a:t>It's just another way of increasing mindfulness.</a:t>
            </a:r>
          </a:p>
          <a:p>
            <a:r>
              <a:rPr lang="en-US" dirty="0" smtClean="0"/>
              <a:t/>
            </a:r>
            <a:br>
              <a:rPr lang="en-US" dirty="0" smtClean="0"/>
            </a:br>
            <a:r>
              <a:rPr lang="en-US" dirty="0"/>
              <a:t>Applying situational awareness in your personal life will allow you to become more observant in general and not flippantly walk into situations that could potentially present a high level of risk to you and your family. </a:t>
            </a:r>
          </a:p>
        </p:txBody>
      </p:sp>
      <p:sp>
        <p:nvSpPr>
          <p:cNvPr id="6" name="Rectangle 5"/>
          <p:cNvSpPr/>
          <p:nvPr/>
        </p:nvSpPr>
        <p:spPr>
          <a:xfrm>
            <a:off x="2402541" y="3600729"/>
            <a:ext cx="6096000" cy="2862322"/>
          </a:xfrm>
          <a:prstGeom prst="rect">
            <a:avLst/>
          </a:prstGeom>
        </p:spPr>
        <p:txBody>
          <a:bodyPr>
            <a:spAutoFit/>
          </a:bodyPr>
          <a:lstStyle/>
          <a:p>
            <a:pPr algn="ctr"/>
            <a:r>
              <a:rPr lang="en-US" b="0" i="0" dirty="0" smtClean="0">
                <a:solidFill>
                  <a:srgbClr val="0A0A0A"/>
                </a:solidFill>
                <a:effectLst/>
                <a:latin typeface="Open Sans"/>
              </a:rPr>
              <a:t>Personal Benefits</a:t>
            </a:r>
          </a:p>
          <a:p>
            <a:pPr>
              <a:buFont typeface="Arial" panose="020B0604020202020204" pitchFamily="34" charset="0"/>
              <a:buChar char="•"/>
            </a:pPr>
            <a:r>
              <a:rPr lang="en-US" b="0" i="0" dirty="0" smtClean="0">
                <a:solidFill>
                  <a:srgbClr val="0A0A0A"/>
                </a:solidFill>
                <a:effectLst/>
                <a:latin typeface="Open Sans"/>
              </a:rPr>
              <a:t>Family's Safety Is Elevated Due To Your Enhanced Ability To Pay Attention</a:t>
            </a:r>
          </a:p>
          <a:p>
            <a:pPr>
              <a:buFont typeface="Arial" panose="020B0604020202020204" pitchFamily="34" charset="0"/>
              <a:buChar char="•"/>
            </a:pPr>
            <a:r>
              <a:rPr lang="en-US" b="0" i="0" dirty="0" smtClean="0">
                <a:solidFill>
                  <a:srgbClr val="0A0A0A"/>
                </a:solidFill>
                <a:effectLst/>
                <a:latin typeface="Open Sans"/>
              </a:rPr>
              <a:t>Ability To Anticipate Needs And Actions Of Those Close To You</a:t>
            </a:r>
          </a:p>
          <a:p>
            <a:pPr>
              <a:buFont typeface="Arial" panose="020B0604020202020204" pitchFamily="34" charset="0"/>
              <a:buChar char="•"/>
            </a:pPr>
            <a:r>
              <a:rPr lang="en-US" b="0" i="0" dirty="0" smtClean="0">
                <a:solidFill>
                  <a:srgbClr val="0A0A0A"/>
                </a:solidFill>
                <a:effectLst/>
                <a:latin typeface="Open Sans"/>
              </a:rPr>
              <a:t>Adapt To Situations Quickly </a:t>
            </a:r>
          </a:p>
          <a:p>
            <a:pPr algn="ctr"/>
            <a:r>
              <a:rPr lang="en-US" b="0" i="0" dirty="0" smtClean="0">
                <a:solidFill>
                  <a:srgbClr val="0A0A0A"/>
                </a:solidFill>
                <a:effectLst/>
                <a:latin typeface="Open Sans"/>
              </a:rPr>
              <a:t>General Benefits</a:t>
            </a:r>
          </a:p>
          <a:p>
            <a:pPr>
              <a:buFont typeface="Arial" panose="020B0604020202020204" pitchFamily="34" charset="0"/>
              <a:buChar char="•"/>
            </a:pPr>
            <a:r>
              <a:rPr lang="en-US" b="0" i="0" dirty="0" smtClean="0">
                <a:solidFill>
                  <a:srgbClr val="0A0A0A"/>
                </a:solidFill>
                <a:effectLst/>
                <a:latin typeface="Open Sans"/>
              </a:rPr>
              <a:t>Memory In General Will Improve Over Continued Practice</a:t>
            </a:r>
          </a:p>
          <a:p>
            <a:pPr>
              <a:buFont typeface="Arial" panose="020B0604020202020204" pitchFamily="34" charset="0"/>
              <a:buChar char="•"/>
            </a:pPr>
            <a:r>
              <a:rPr lang="en-US" b="0" i="0" dirty="0" smtClean="0">
                <a:solidFill>
                  <a:srgbClr val="0A0A0A"/>
                </a:solidFill>
                <a:effectLst/>
                <a:latin typeface="Open Sans"/>
              </a:rPr>
              <a:t>Will Be A More Valuable Person In Your Community</a:t>
            </a:r>
          </a:p>
          <a:p>
            <a:pPr>
              <a:buFont typeface="Arial" panose="020B0604020202020204" pitchFamily="34" charset="0"/>
              <a:buChar char="•"/>
            </a:pPr>
            <a:r>
              <a:rPr lang="en-US" b="0" i="0" dirty="0" smtClean="0">
                <a:solidFill>
                  <a:srgbClr val="0A0A0A"/>
                </a:solidFill>
                <a:effectLst/>
                <a:latin typeface="Open Sans"/>
              </a:rPr>
              <a:t>Lead A Safer More Focused Life</a:t>
            </a:r>
            <a:endParaRPr lang="en-US" b="0" i="0" dirty="0">
              <a:solidFill>
                <a:srgbClr val="0A0A0A"/>
              </a:solidFill>
              <a:effectLst/>
              <a:latin typeface="Open Sans"/>
            </a:endParaRPr>
          </a:p>
        </p:txBody>
      </p:sp>
    </p:spTree>
    <p:extLst>
      <p:ext uri="{BB962C8B-B14F-4D97-AF65-F5344CB8AC3E}">
        <p14:creationId xmlns:p14="http://schemas.microsoft.com/office/powerpoint/2010/main" val="3052353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382097"/>
            <a:ext cx="7766936" cy="1646302"/>
          </a:xfrm>
        </p:spPr>
        <p:txBody>
          <a:bodyPr/>
          <a:lstStyle/>
          <a:p>
            <a:r>
              <a:rPr lang="en-US" dirty="0" smtClean="0"/>
              <a:t>Practice Makes Perfect</a:t>
            </a:r>
            <a:endParaRPr lang="en-US" dirty="0"/>
          </a:p>
        </p:txBody>
      </p:sp>
      <p:sp>
        <p:nvSpPr>
          <p:cNvPr id="3" name="Subtitle 2"/>
          <p:cNvSpPr>
            <a:spLocks noGrp="1"/>
          </p:cNvSpPr>
          <p:nvPr>
            <p:ph type="subTitle" idx="1"/>
          </p:nvPr>
        </p:nvSpPr>
        <p:spPr>
          <a:xfrm>
            <a:off x="1141307" y="1942334"/>
            <a:ext cx="7766936" cy="1096899"/>
          </a:xfrm>
        </p:spPr>
        <p:txBody>
          <a:bodyPr/>
          <a:lstStyle/>
          <a:p>
            <a:pPr algn="l"/>
            <a:r>
              <a:rPr lang="en-US" dirty="0" smtClean="0"/>
              <a:t>Take a few minutes to view these videos on situational awareness scenarios. Let’s see how observant we can be.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4003" y="5448659"/>
            <a:ext cx="2667000" cy="1167384"/>
          </a:xfrm>
          <a:prstGeom prst="rect">
            <a:avLst/>
          </a:prstGeom>
        </p:spPr>
      </p:pic>
      <p:sp>
        <p:nvSpPr>
          <p:cNvPr id="5" name="TextBox 4"/>
          <p:cNvSpPr txBox="1"/>
          <p:nvPr/>
        </p:nvSpPr>
        <p:spPr>
          <a:xfrm>
            <a:off x="1377889" y="3122141"/>
            <a:ext cx="9745517" cy="2585323"/>
          </a:xfrm>
          <a:prstGeom prst="rect">
            <a:avLst/>
          </a:prstGeom>
          <a:noFill/>
        </p:spPr>
        <p:txBody>
          <a:bodyPr wrap="square" rtlCol="0">
            <a:spAutoFit/>
          </a:bodyPr>
          <a:lstStyle/>
          <a:p>
            <a:r>
              <a:rPr lang="en-US" dirty="0" smtClean="0"/>
              <a:t>Scenario #1: </a:t>
            </a:r>
            <a:r>
              <a:rPr lang="en-US" dirty="0" smtClean="0">
                <a:hlinkClick r:id="rId3"/>
              </a:rPr>
              <a:t>https://youtu.be/MYEAQG62pYA</a:t>
            </a:r>
            <a:endParaRPr lang="en-US" dirty="0" smtClean="0"/>
          </a:p>
          <a:p>
            <a:endParaRPr lang="en-US" dirty="0" smtClean="0"/>
          </a:p>
          <a:p>
            <a:r>
              <a:rPr lang="en-US" dirty="0" smtClean="0"/>
              <a:t>Scenario #2: </a:t>
            </a:r>
            <a:r>
              <a:rPr lang="en-US" dirty="0" smtClean="0">
                <a:hlinkClick r:id="rId4"/>
              </a:rPr>
              <a:t>https://youtu.be/viqK_-yNaog?list=PLU8GEVIDVzDOByvZtio7T7ePG8LSlcqu</a:t>
            </a:r>
            <a:endParaRPr lang="en-US" dirty="0" smtClean="0"/>
          </a:p>
          <a:p>
            <a:endParaRPr lang="en-US" dirty="0" smtClean="0"/>
          </a:p>
          <a:p>
            <a:r>
              <a:rPr lang="en-US" dirty="0" smtClean="0"/>
              <a:t>Scenario #3: </a:t>
            </a:r>
            <a:r>
              <a:rPr lang="en-US" dirty="0" smtClean="0">
                <a:hlinkClick r:id="rId5"/>
              </a:rPr>
              <a:t>https://youtu.be/Eblf60WyUzk?list=PLU8GEVIDVzDOByvZtio7T7ePG8LSlcqu_</a:t>
            </a:r>
            <a:endParaRPr lang="en-US" dirty="0" smtClean="0"/>
          </a:p>
          <a:p>
            <a:endParaRPr lang="en-US" dirty="0"/>
          </a:p>
          <a:p>
            <a:r>
              <a:rPr lang="en-US" dirty="0" smtClean="0"/>
              <a:t>Awareness Test: </a:t>
            </a:r>
            <a:r>
              <a:rPr lang="en-US" dirty="0" smtClean="0">
                <a:hlinkClick r:id="rId6"/>
              </a:rPr>
              <a:t>https://youtu.be/U1saQoMRD8A</a:t>
            </a:r>
            <a:endParaRPr lang="en-US" dirty="0" smtClean="0"/>
          </a:p>
          <a:p>
            <a:endParaRPr lang="en-US" dirty="0" smtClean="0"/>
          </a:p>
          <a:p>
            <a:endParaRPr lang="en-US" dirty="0" smtClean="0"/>
          </a:p>
        </p:txBody>
      </p:sp>
    </p:spTree>
    <p:extLst>
      <p:ext uri="{BB962C8B-B14F-4D97-AF65-F5344CB8AC3E}">
        <p14:creationId xmlns:p14="http://schemas.microsoft.com/office/powerpoint/2010/main" val="3278813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0851" y="4592844"/>
            <a:ext cx="9368914" cy="855815"/>
          </a:xfrm>
        </p:spPr>
        <p:txBody>
          <a:bodyPr/>
          <a:lstStyle/>
          <a:p>
            <a:pPr algn="l"/>
            <a:r>
              <a:rPr lang="en-US" sz="2000" dirty="0"/>
              <a:t>Spot The Pick Pocket: </a:t>
            </a:r>
            <a:r>
              <a:rPr lang="en-US" altLang="en-US" sz="2000" u="sng" dirty="0">
                <a:hlinkClick r:id="rId2" tooltip="Pick Pocket Video"/>
              </a:rPr>
              <a:t>https://www.youtube.com/watch?v=1a6W6fXqDhg#t=139.255016231</a:t>
            </a:r>
            <a:r>
              <a:rPr lang="en-US" altLang="en-US" sz="2000" dirty="0"/>
              <a:t> </a:t>
            </a:r>
            <a:r>
              <a:rPr lang="en-US" altLang="en-US" dirty="0" smtClean="0"/>
              <a:t/>
            </a:r>
            <a:br>
              <a:rPr lang="en-US" altLang="en-US" dirty="0" smtClean="0"/>
            </a:br>
            <a:r>
              <a:rPr lang="en-US" dirty="0"/>
              <a:t/>
            </a:r>
            <a:br>
              <a:rPr lang="en-US" dirty="0"/>
            </a:br>
            <a:r>
              <a:rPr lang="en-US" sz="1800" dirty="0" smtClean="0">
                <a:solidFill>
                  <a:schemeClr val="tx2"/>
                </a:solidFill>
              </a:rPr>
              <a:t>Consider the Following questions:</a:t>
            </a:r>
            <a:br>
              <a:rPr lang="en-US" sz="1800" dirty="0" smtClean="0">
                <a:solidFill>
                  <a:schemeClr val="tx2"/>
                </a:solidFill>
              </a:rPr>
            </a:br>
            <a:r>
              <a:rPr lang="en-US" sz="1800" dirty="0" smtClean="0">
                <a:solidFill>
                  <a:schemeClr val="tx2"/>
                </a:solidFill>
              </a:rPr>
              <a:t/>
            </a:r>
            <a:br>
              <a:rPr lang="en-US" sz="1800" dirty="0" smtClean="0">
                <a:solidFill>
                  <a:schemeClr val="tx2"/>
                </a:solidFill>
              </a:rPr>
            </a:br>
            <a:r>
              <a:rPr lang="en-US" sz="1800" dirty="0" smtClean="0">
                <a:solidFill>
                  <a:schemeClr val="tx2"/>
                </a:solidFill>
              </a:rPr>
              <a:t>Did you find the pick pocket?</a:t>
            </a:r>
            <a:br>
              <a:rPr lang="en-US" sz="1800" dirty="0" smtClean="0">
                <a:solidFill>
                  <a:schemeClr val="tx2"/>
                </a:solidFill>
              </a:rPr>
            </a:br>
            <a:r>
              <a:rPr lang="en-US" sz="1800" dirty="0" smtClean="0">
                <a:solidFill>
                  <a:schemeClr val="tx2"/>
                </a:solidFill>
              </a:rPr>
              <a:t/>
            </a:r>
            <a:br>
              <a:rPr lang="en-US" sz="1800" dirty="0" smtClean="0">
                <a:solidFill>
                  <a:schemeClr val="tx2"/>
                </a:solidFill>
              </a:rPr>
            </a:br>
            <a:r>
              <a:rPr lang="en-US" sz="1800" dirty="0" smtClean="0">
                <a:solidFill>
                  <a:schemeClr val="tx2"/>
                </a:solidFill>
              </a:rPr>
              <a:t>Did you find the pick pocket video Challenging?</a:t>
            </a:r>
            <a:br>
              <a:rPr lang="en-US" sz="1800" dirty="0" smtClean="0">
                <a:solidFill>
                  <a:schemeClr val="tx2"/>
                </a:solidFill>
              </a:rPr>
            </a:br>
            <a:r>
              <a:rPr lang="en-US" sz="1800" dirty="0" smtClean="0">
                <a:solidFill>
                  <a:schemeClr val="tx2"/>
                </a:solidFill>
              </a:rPr>
              <a:t/>
            </a:r>
            <a:br>
              <a:rPr lang="en-US" sz="1800" dirty="0" smtClean="0">
                <a:solidFill>
                  <a:schemeClr val="tx2"/>
                </a:solidFill>
              </a:rPr>
            </a:br>
            <a:r>
              <a:rPr lang="en-US" sz="1800" dirty="0" smtClean="0">
                <a:solidFill>
                  <a:schemeClr val="tx2"/>
                </a:solidFill>
              </a:rPr>
              <a:t>What about it made it challenging?</a:t>
            </a:r>
            <a:br>
              <a:rPr lang="en-US" sz="1800" dirty="0" smtClean="0">
                <a:solidFill>
                  <a:schemeClr val="tx2"/>
                </a:solidFill>
              </a:rPr>
            </a:br>
            <a:r>
              <a:rPr lang="en-US" sz="1800" dirty="0" smtClean="0">
                <a:solidFill>
                  <a:schemeClr val="tx2"/>
                </a:solidFill>
              </a:rPr>
              <a:t/>
            </a:r>
            <a:br>
              <a:rPr lang="en-US" sz="1800" dirty="0" smtClean="0">
                <a:solidFill>
                  <a:schemeClr val="tx2"/>
                </a:solidFill>
              </a:rPr>
            </a:br>
            <a:r>
              <a:rPr lang="en-US" sz="1800" dirty="0" smtClean="0">
                <a:solidFill>
                  <a:schemeClr val="tx2"/>
                </a:solidFill>
              </a:rPr>
              <a:t>Have you been in situations where your attention was drawn to multiple things simultaneously?</a:t>
            </a:r>
            <a:endParaRPr lang="en-US" dirty="0">
              <a:solidFill>
                <a:schemeClr val="tx2"/>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74003" y="5448659"/>
            <a:ext cx="2667000" cy="1167384"/>
          </a:xfrm>
          <a:prstGeom prst="rect">
            <a:avLst/>
          </a:prstGeom>
        </p:spPr>
      </p:pic>
    </p:spTree>
    <p:extLst>
      <p:ext uri="{BB962C8B-B14F-4D97-AF65-F5344CB8AC3E}">
        <p14:creationId xmlns:p14="http://schemas.microsoft.com/office/powerpoint/2010/main" val="4183813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4003" y="5448659"/>
            <a:ext cx="2667000" cy="1167384"/>
          </a:xfrm>
          <a:prstGeom prst="rect">
            <a:avLst/>
          </a:prstGeom>
        </p:spPr>
      </p:pic>
      <p:sp>
        <p:nvSpPr>
          <p:cNvPr id="5" name="TextBox 4"/>
          <p:cNvSpPr txBox="1"/>
          <p:nvPr/>
        </p:nvSpPr>
        <p:spPr>
          <a:xfrm>
            <a:off x="1554479" y="3485478"/>
            <a:ext cx="8261873" cy="1754326"/>
          </a:xfrm>
          <a:prstGeom prst="rect">
            <a:avLst/>
          </a:prstGeom>
          <a:noFill/>
        </p:spPr>
        <p:txBody>
          <a:bodyPr wrap="square" rtlCol="0">
            <a:spAutoFit/>
          </a:bodyPr>
          <a:lstStyle/>
          <a:p>
            <a:r>
              <a:rPr lang="en-US" dirty="0" smtClean="0"/>
              <a:t>The video you are about to view is called Brian’s Video.  Brian will ask questions during the video. Please write down your answers to his questions on the sheet provided.</a:t>
            </a:r>
          </a:p>
          <a:p>
            <a:endParaRPr lang="en-US" dirty="0"/>
          </a:p>
          <a:p>
            <a:r>
              <a:rPr lang="en-US" dirty="0" smtClean="0"/>
              <a:t>Brian’s Video: </a:t>
            </a:r>
            <a:r>
              <a:rPr lang="en-US" altLang="en-US" u="sng" dirty="0" smtClean="0">
                <a:hlinkClick r:id="rId3" tooltip="Situational Awareness Video photo"/>
              </a:rPr>
              <a:t>https://www.youtube.com/watch?v=xcI2ar-fVOE</a:t>
            </a:r>
            <a:r>
              <a:rPr lang="en-US" altLang="en-US" dirty="0" smtClean="0"/>
              <a:t> </a:t>
            </a:r>
          </a:p>
          <a:p>
            <a:r>
              <a:rPr lang="en-US" dirty="0" smtClean="0"/>
              <a:t> </a:t>
            </a:r>
            <a:endParaRPr lang="en-US" dirty="0"/>
          </a:p>
        </p:txBody>
      </p:sp>
      <p:sp>
        <p:nvSpPr>
          <p:cNvPr id="6" name="TextBox 5"/>
          <p:cNvSpPr txBox="1"/>
          <p:nvPr/>
        </p:nvSpPr>
        <p:spPr>
          <a:xfrm>
            <a:off x="1753496" y="1108038"/>
            <a:ext cx="7863840" cy="1754326"/>
          </a:xfrm>
          <a:prstGeom prst="rect">
            <a:avLst/>
          </a:prstGeom>
          <a:noFill/>
        </p:spPr>
        <p:txBody>
          <a:bodyPr wrap="square" rtlCol="0">
            <a:spAutoFit/>
          </a:bodyPr>
          <a:lstStyle/>
          <a:p>
            <a:r>
              <a:rPr lang="en-US" dirty="0" smtClean="0"/>
              <a:t>It is often challenging to focus our attention on more than two things at a time. However, we lose situational awareness when we do this because there are often more than two elements in any given situation. </a:t>
            </a:r>
          </a:p>
          <a:p>
            <a:endParaRPr lang="en-US" dirty="0"/>
          </a:p>
          <a:p>
            <a:r>
              <a:rPr lang="en-US" dirty="0" smtClean="0"/>
              <a:t>The following video is a great representation of identifying critical elements of information. </a:t>
            </a:r>
          </a:p>
        </p:txBody>
      </p:sp>
    </p:spTree>
    <p:extLst>
      <p:ext uri="{BB962C8B-B14F-4D97-AF65-F5344CB8AC3E}">
        <p14:creationId xmlns:p14="http://schemas.microsoft.com/office/powerpoint/2010/main" val="29919295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2404</TotalTime>
  <Words>1153</Words>
  <Application>Microsoft Office PowerPoint</Application>
  <PresentationFormat>Widescreen</PresentationFormat>
  <Paragraphs>110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Open Sans</vt:lpstr>
      <vt:lpstr>Trebuchet MS</vt:lpstr>
      <vt:lpstr>Wingdings 3</vt:lpstr>
      <vt:lpstr>Facet</vt:lpstr>
      <vt:lpstr>Situational Awareness</vt:lpstr>
      <vt:lpstr>What is Situational Awareness?</vt:lpstr>
      <vt:lpstr>Levels of Situational Awareness</vt:lpstr>
      <vt:lpstr>Levels of Situational Awareness</vt:lpstr>
      <vt:lpstr>PowerPoint Presentation</vt:lpstr>
      <vt:lpstr>PowerPoint Presentation</vt:lpstr>
      <vt:lpstr>Practice Makes Perfect</vt:lpstr>
      <vt:lpstr>Spot The Pick Pocket: https://www.youtube.com/watch?v=1a6W6fXqDhg#t=139.255016231   Consider the Following questions:  Did you find the pick pocket?  Did you find the pick pocket video Challenging?  What about it made it challenging?  Have you been in situations where your attention was drawn to multiple things simultaneously?</vt:lpstr>
      <vt:lpstr>PowerPoint Presentation</vt:lpstr>
      <vt:lpstr>How Can We Apply Situational Awareness to Home Visits?</vt:lpstr>
      <vt:lpstr>PowerPoint Presentation</vt:lpstr>
      <vt:lpstr>PowerPoint Presentation</vt:lpstr>
      <vt:lpstr>Tips from a Caseworker</vt:lpstr>
      <vt:lpstr>This Concludes our Training on Situational Awareness. Below you will find some additional video resources that can aid you when doing home visits and in your personal life.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Situational Awareness</dc:title>
  <dc:creator>Abby Easton</dc:creator>
  <cp:lastModifiedBy>Abby Easton</cp:lastModifiedBy>
  <cp:revision>18</cp:revision>
  <dcterms:created xsi:type="dcterms:W3CDTF">2022-02-28T15:16:43Z</dcterms:created>
  <dcterms:modified xsi:type="dcterms:W3CDTF">2022-03-04T12:00:11Z</dcterms:modified>
</cp:coreProperties>
</file>