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9" r:id="rId5"/>
    <p:sldMasterId id="2147483684" r:id="rId6"/>
  </p:sldMasterIdLst>
  <p:notesMasterIdLst>
    <p:notesMasterId r:id="rId32"/>
  </p:notesMasterIdLst>
  <p:handoutMasterIdLst>
    <p:handoutMasterId r:id="rId33"/>
  </p:handoutMasterIdLst>
  <p:sldIdLst>
    <p:sldId id="258" r:id="rId7"/>
    <p:sldId id="263" r:id="rId8"/>
    <p:sldId id="4517" r:id="rId9"/>
    <p:sldId id="4581" r:id="rId10"/>
    <p:sldId id="4543" r:id="rId11"/>
    <p:sldId id="4564" r:id="rId12"/>
    <p:sldId id="4565" r:id="rId13"/>
    <p:sldId id="4570" r:id="rId14"/>
    <p:sldId id="4576" r:id="rId15"/>
    <p:sldId id="4584" r:id="rId16"/>
    <p:sldId id="275" r:id="rId17"/>
    <p:sldId id="262" r:id="rId18"/>
    <p:sldId id="264" r:id="rId19"/>
    <p:sldId id="265" r:id="rId20"/>
    <p:sldId id="269" r:id="rId21"/>
    <p:sldId id="4586" r:id="rId22"/>
    <p:sldId id="4587" r:id="rId23"/>
    <p:sldId id="286" r:id="rId24"/>
    <p:sldId id="272" r:id="rId25"/>
    <p:sldId id="4588" r:id="rId26"/>
    <p:sldId id="514" r:id="rId27"/>
    <p:sldId id="277" r:id="rId28"/>
    <p:sldId id="4585" r:id="rId29"/>
    <p:sldId id="279" r:id="rId30"/>
    <p:sldId id="505" r:id="rId31"/>
  </p:sldIdLst>
  <p:sldSz cx="9144000" cy="6858000" type="screen4x3"/>
  <p:notesSz cx="7099300" cy="93853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sldGuideLst>
    </p:ext>
    <p:ext uri="{2D200454-40CA-4A62-9FC3-DE9A4176ACB9}">
      <p15:notesGuideLst xmlns:p15="http://schemas.microsoft.com/office/powerpoint/2012/main">
        <p15:guide id="1" orient="horz" pos="2956" userDrawn="1">
          <p15:clr>
            <a:srgbClr val="A4A3A4"/>
          </p15:clr>
        </p15:guide>
        <p15:guide id="2" pos="2236"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1FF334-6A7A-2B8F-CE58-A86D2D1B446A}" name="Hite, Wendy" initials="HW" userId="S::10200165@id.ohio.gov::4e7f369c-6513-408e-9d3b-e27f4a4535a3" providerId="AD"/>
  <p188:author id="{A735EE82-6F87-47D8-FED4-882D2A4783F3}" name="Wright, Laurie" initials="WL" userId="S::10200149@id.ohio.gov::b871861a-f4aa-4c3b-98c2-c9f62f55436b" providerId="AD"/>
  <p188:author id="{378A3FAF-2703-297F-F9C8-9F6DAD07B768}" name="Shook, Tara" initials="ST" userId="S::10040750@id.ohio.gov::5502c139-c3b6-41ec-b559-65b60de0ef52" providerId="AD"/>
  <p188:author id="{8086F9C0-F24F-3114-5893-364F20680DBD}" name="Krueger, Tina" initials="KT" userId="S::10199610@id.ohio.gov::855d7a8b-0854-4c5c-99b7-b33d37a3716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20017"/>
    <a:srgbClr val="743FD3"/>
    <a:srgbClr val="E5F899"/>
    <a:srgbClr val="700017"/>
    <a:srgbClr val="73A5CC"/>
    <a:srgbClr val="B5DC10"/>
    <a:srgbClr val="FFBF0F"/>
    <a:srgbClr val="525051"/>
    <a:srgbClr val="A1A1A1"/>
    <a:srgbClr val="E0F4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B7BC2C-4AFE-4606-A580-0B1CC55D5A9B}" v="99" dt="2023-02-23T22:24:18.527"/>
    <p1510:client id="{3DA9CB05-42C6-4417-89A2-CB847492B246}" v="1" dt="2023-02-23T22:33:30.8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54524" autoAdjust="0"/>
  </p:normalViewPr>
  <p:slideViewPr>
    <p:cSldViewPr snapToGrid="0">
      <p:cViewPr varScale="1">
        <p:scale>
          <a:sx n="60" d="100"/>
          <a:sy n="60" d="100"/>
        </p:scale>
        <p:origin x="2658" y="60"/>
      </p:cViewPr>
      <p:guideLst>
        <p:guide orient="horz" pos="2160"/>
        <p:guide pos="216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56"/>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 Shook" userId="5502c139-c3b6-41ec-b559-65b60de0ef52" providerId="ADAL" clId="{3DA9CB05-42C6-4417-89A2-CB847492B246}"/>
    <pc:docChg chg="custSel modSld modNotesMaster modHandout">
      <pc:chgData name="Tara Shook" userId="5502c139-c3b6-41ec-b559-65b60de0ef52" providerId="ADAL" clId="{3DA9CB05-42C6-4417-89A2-CB847492B246}" dt="2023-02-23T22:33:31.272" v="5" actId="27636"/>
      <pc:docMkLst>
        <pc:docMk/>
      </pc:docMkLst>
      <pc:sldChg chg="modNotes">
        <pc:chgData name="Tara Shook" userId="5502c139-c3b6-41ec-b559-65b60de0ef52" providerId="ADAL" clId="{3DA9CB05-42C6-4417-89A2-CB847492B246}" dt="2023-02-23T22:33:30.824" v="0"/>
        <pc:sldMkLst>
          <pc:docMk/>
          <pc:sldMk cId="717203246" sldId="258"/>
        </pc:sldMkLst>
      </pc:sldChg>
      <pc:sldChg chg="modNotes">
        <pc:chgData name="Tara Shook" userId="5502c139-c3b6-41ec-b559-65b60de0ef52" providerId="ADAL" clId="{3DA9CB05-42C6-4417-89A2-CB847492B246}" dt="2023-02-23T22:33:30.824" v="0"/>
        <pc:sldMkLst>
          <pc:docMk/>
          <pc:sldMk cId="170166871" sldId="262"/>
        </pc:sldMkLst>
      </pc:sldChg>
      <pc:sldChg chg="modNotes">
        <pc:chgData name="Tara Shook" userId="5502c139-c3b6-41ec-b559-65b60de0ef52" providerId="ADAL" clId="{3DA9CB05-42C6-4417-89A2-CB847492B246}" dt="2023-02-23T22:33:30.824" v="0"/>
        <pc:sldMkLst>
          <pc:docMk/>
          <pc:sldMk cId="662581701" sldId="263"/>
        </pc:sldMkLst>
      </pc:sldChg>
      <pc:sldChg chg="modNotes">
        <pc:chgData name="Tara Shook" userId="5502c139-c3b6-41ec-b559-65b60de0ef52" providerId="ADAL" clId="{3DA9CB05-42C6-4417-89A2-CB847492B246}" dt="2023-02-23T22:33:31.170" v="4" actId="27636"/>
        <pc:sldMkLst>
          <pc:docMk/>
          <pc:sldMk cId="72681455" sldId="264"/>
        </pc:sldMkLst>
      </pc:sldChg>
      <pc:sldChg chg="modNotes">
        <pc:chgData name="Tara Shook" userId="5502c139-c3b6-41ec-b559-65b60de0ef52" providerId="ADAL" clId="{3DA9CB05-42C6-4417-89A2-CB847492B246}" dt="2023-02-23T22:33:30.824" v="0"/>
        <pc:sldMkLst>
          <pc:docMk/>
          <pc:sldMk cId="3230014511" sldId="265"/>
        </pc:sldMkLst>
      </pc:sldChg>
      <pc:sldChg chg="modNotes">
        <pc:chgData name="Tara Shook" userId="5502c139-c3b6-41ec-b559-65b60de0ef52" providerId="ADAL" clId="{3DA9CB05-42C6-4417-89A2-CB847492B246}" dt="2023-02-23T22:33:30.824" v="0"/>
        <pc:sldMkLst>
          <pc:docMk/>
          <pc:sldMk cId="3936186370" sldId="269"/>
        </pc:sldMkLst>
      </pc:sldChg>
      <pc:sldChg chg="modNotes">
        <pc:chgData name="Tara Shook" userId="5502c139-c3b6-41ec-b559-65b60de0ef52" providerId="ADAL" clId="{3DA9CB05-42C6-4417-89A2-CB847492B246}" dt="2023-02-23T22:33:31.272" v="5" actId="27636"/>
        <pc:sldMkLst>
          <pc:docMk/>
          <pc:sldMk cId="2858144991" sldId="272"/>
        </pc:sldMkLst>
      </pc:sldChg>
      <pc:sldChg chg="modNotes">
        <pc:chgData name="Tara Shook" userId="5502c139-c3b6-41ec-b559-65b60de0ef52" providerId="ADAL" clId="{3DA9CB05-42C6-4417-89A2-CB847492B246}" dt="2023-02-23T22:33:30.824" v="0"/>
        <pc:sldMkLst>
          <pc:docMk/>
          <pc:sldMk cId="1098391369" sldId="275"/>
        </pc:sldMkLst>
      </pc:sldChg>
      <pc:sldChg chg="modNotes">
        <pc:chgData name="Tara Shook" userId="5502c139-c3b6-41ec-b559-65b60de0ef52" providerId="ADAL" clId="{3DA9CB05-42C6-4417-89A2-CB847492B246}" dt="2023-02-23T22:33:30.824" v="0"/>
        <pc:sldMkLst>
          <pc:docMk/>
          <pc:sldMk cId="2729716113" sldId="277"/>
        </pc:sldMkLst>
      </pc:sldChg>
      <pc:sldChg chg="modNotes">
        <pc:chgData name="Tara Shook" userId="5502c139-c3b6-41ec-b559-65b60de0ef52" providerId="ADAL" clId="{3DA9CB05-42C6-4417-89A2-CB847492B246}" dt="2023-02-23T22:33:30.824" v="0"/>
        <pc:sldMkLst>
          <pc:docMk/>
          <pc:sldMk cId="3450563366" sldId="279"/>
        </pc:sldMkLst>
      </pc:sldChg>
      <pc:sldChg chg="modNotes">
        <pc:chgData name="Tara Shook" userId="5502c139-c3b6-41ec-b559-65b60de0ef52" providerId="ADAL" clId="{3DA9CB05-42C6-4417-89A2-CB847492B246}" dt="2023-02-23T22:33:30.824" v="0"/>
        <pc:sldMkLst>
          <pc:docMk/>
          <pc:sldMk cId="1858570593" sldId="286"/>
        </pc:sldMkLst>
      </pc:sldChg>
      <pc:sldChg chg="modNotes">
        <pc:chgData name="Tara Shook" userId="5502c139-c3b6-41ec-b559-65b60de0ef52" providerId="ADAL" clId="{3DA9CB05-42C6-4417-89A2-CB847492B246}" dt="2023-02-23T22:33:31.012" v="1" actId="27636"/>
        <pc:sldMkLst>
          <pc:docMk/>
          <pc:sldMk cId="1165830442" sldId="4543"/>
        </pc:sldMkLst>
      </pc:sldChg>
      <pc:sldChg chg="modNotes">
        <pc:chgData name="Tara Shook" userId="5502c139-c3b6-41ec-b559-65b60de0ef52" providerId="ADAL" clId="{3DA9CB05-42C6-4417-89A2-CB847492B246}" dt="2023-02-23T22:33:31.045" v="2" actId="27636"/>
        <pc:sldMkLst>
          <pc:docMk/>
          <pc:sldMk cId="3341782925" sldId="4564"/>
        </pc:sldMkLst>
      </pc:sldChg>
      <pc:sldChg chg="modNotes">
        <pc:chgData name="Tara Shook" userId="5502c139-c3b6-41ec-b559-65b60de0ef52" providerId="ADAL" clId="{3DA9CB05-42C6-4417-89A2-CB847492B246}" dt="2023-02-23T22:33:31.093" v="3" actId="27636"/>
        <pc:sldMkLst>
          <pc:docMk/>
          <pc:sldMk cId="872432366" sldId="4570"/>
        </pc:sldMkLst>
      </pc:sldChg>
      <pc:sldChg chg="modNotes">
        <pc:chgData name="Tara Shook" userId="5502c139-c3b6-41ec-b559-65b60de0ef52" providerId="ADAL" clId="{3DA9CB05-42C6-4417-89A2-CB847492B246}" dt="2023-02-23T22:33:30.824" v="0"/>
        <pc:sldMkLst>
          <pc:docMk/>
          <pc:sldMk cId="4158150757" sldId="458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5"/>
            <a:ext cx="3076258" cy="468945"/>
          </a:xfrm>
          <a:prstGeom prst="rect">
            <a:avLst/>
          </a:prstGeom>
        </p:spPr>
        <p:txBody>
          <a:bodyPr vert="horz" lIns="92283" tIns="46143" rIns="92283" bIns="46143" rtlCol="0"/>
          <a:lstStyle>
            <a:lvl1pPr algn="l">
              <a:defRPr sz="1200"/>
            </a:lvl1pPr>
          </a:lstStyle>
          <a:p>
            <a:endParaRPr lang="en-US"/>
          </a:p>
        </p:txBody>
      </p:sp>
      <p:sp>
        <p:nvSpPr>
          <p:cNvPr id="3" name="Date Placeholder 2"/>
          <p:cNvSpPr>
            <a:spLocks noGrp="1"/>
          </p:cNvSpPr>
          <p:nvPr>
            <p:ph type="dt" sz="quarter" idx="1"/>
          </p:nvPr>
        </p:nvSpPr>
        <p:spPr>
          <a:xfrm>
            <a:off x="4021439" y="5"/>
            <a:ext cx="3076258" cy="468945"/>
          </a:xfrm>
          <a:prstGeom prst="rect">
            <a:avLst/>
          </a:prstGeom>
        </p:spPr>
        <p:txBody>
          <a:bodyPr vert="horz" lIns="92283" tIns="46143" rIns="92283" bIns="46143" rtlCol="0"/>
          <a:lstStyle>
            <a:lvl1pPr algn="r">
              <a:defRPr sz="1200"/>
            </a:lvl1pPr>
          </a:lstStyle>
          <a:p>
            <a:fld id="{0A2B3AE0-1A08-4962-A161-0B4D416FB092}" type="datetimeFigureOut">
              <a:rPr lang="en-US" smtClean="0"/>
              <a:t>2/23/2023</a:t>
            </a:fld>
            <a:endParaRPr lang="en-US"/>
          </a:p>
        </p:txBody>
      </p:sp>
      <p:sp>
        <p:nvSpPr>
          <p:cNvPr id="4" name="Footer Placeholder 3"/>
          <p:cNvSpPr>
            <a:spLocks noGrp="1"/>
          </p:cNvSpPr>
          <p:nvPr>
            <p:ph type="ftr" sz="quarter" idx="2"/>
          </p:nvPr>
        </p:nvSpPr>
        <p:spPr>
          <a:xfrm>
            <a:off x="1" y="8914757"/>
            <a:ext cx="3076258" cy="468945"/>
          </a:xfrm>
          <a:prstGeom prst="rect">
            <a:avLst/>
          </a:prstGeom>
        </p:spPr>
        <p:txBody>
          <a:bodyPr vert="horz" lIns="92283" tIns="46143" rIns="92283" bIns="46143" rtlCol="0" anchor="b"/>
          <a:lstStyle>
            <a:lvl1pPr algn="l">
              <a:defRPr sz="1200"/>
            </a:lvl1pPr>
          </a:lstStyle>
          <a:p>
            <a:endParaRPr lang="en-US"/>
          </a:p>
        </p:txBody>
      </p:sp>
      <p:sp>
        <p:nvSpPr>
          <p:cNvPr id="5" name="Slide Number Placeholder 4"/>
          <p:cNvSpPr>
            <a:spLocks noGrp="1"/>
          </p:cNvSpPr>
          <p:nvPr>
            <p:ph type="sldNum" sz="quarter" idx="3"/>
          </p:nvPr>
        </p:nvSpPr>
        <p:spPr>
          <a:xfrm>
            <a:off x="4021439" y="8914757"/>
            <a:ext cx="3076258" cy="468945"/>
          </a:xfrm>
          <a:prstGeom prst="rect">
            <a:avLst/>
          </a:prstGeom>
        </p:spPr>
        <p:txBody>
          <a:bodyPr vert="horz" lIns="92283" tIns="46143" rIns="92283" bIns="46143" rtlCol="0" anchor="b"/>
          <a:lstStyle>
            <a:lvl1pPr algn="r">
              <a:defRPr sz="1200"/>
            </a:lvl1pPr>
          </a:lstStyle>
          <a:p>
            <a:fld id="{6233213D-232D-429B-8337-F29C1A30D1E6}" type="slidenum">
              <a:rPr lang="en-US" smtClean="0"/>
              <a:t>‹#›</a:t>
            </a:fld>
            <a:endParaRPr lang="en-US"/>
          </a:p>
        </p:txBody>
      </p:sp>
    </p:spTree>
    <p:extLst>
      <p:ext uri="{BB962C8B-B14F-4D97-AF65-F5344CB8AC3E}">
        <p14:creationId xmlns:p14="http://schemas.microsoft.com/office/powerpoint/2010/main" val="41279305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76363" cy="469265"/>
          </a:xfrm>
          <a:prstGeom prst="rect">
            <a:avLst/>
          </a:prstGeom>
        </p:spPr>
        <p:txBody>
          <a:bodyPr vert="horz" lIns="94186" tIns="47093" rIns="94186" bIns="47093" rtlCol="0"/>
          <a:lstStyle>
            <a:lvl1pPr algn="l">
              <a:defRPr sz="1200"/>
            </a:lvl1pPr>
          </a:lstStyle>
          <a:p>
            <a:endParaRPr lang="en-US"/>
          </a:p>
        </p:txBody>
      </p:sp>
      <p:sp>
        <p:nvSpPr>
          <p:cNvPr id="3" name="Date Placeholder 2"/>
          <p:cNvSpPr>
            <a:spLocks noGrp="1"/>
          </p:cNvSpPr>
          <p:nvPr>
            <p:ph type="dt" idx="1"/>
          </p:nvPr>
        </p:nvSpPr>
        <p:spPr>
          <a:xfrm>
            <a:off x="4021296" y="3"/>
            <a:ext cx="3076363" cy="469265"/>
          </a:xfrm>
          <a:prstGeom prst="rect">
            <a:avLst/>
          </a:prstGeom>
        </p:spPr>
        <p:txBody>
          <a:bodyPr vert="horz" lIns="94186" tIns="47093" rIns="94186" bIns="47093" rtlCol="0"/>
          <a:lstStyle>
            <a:lvl1pPr algn="r">
              <a:defRPr sz="1200"/>
            </a:lvl1pPr>
          </a:lstStyle>
          <a:p>
            <a:fld id="{DDF5BF11-7644-4739-9584-49F51518F186}" type="datetimeFigureOut">
              <a:rPr lang="en-US" smtClean="0"/>
              <a:pPr/>
              <a:t>2/23/2023</a:t>
            </a:fld>
            <a:endParaRPr lang="en-US"/>
          </a:p>
        </p:txBody>
      </p:sp>
      <p:sp>
        <p:nvSpPr>
          <p:cNvPr id="4" name="Slide Image Placeholder 3"/>
          <p:cNvSpPr>
            <a:spLocks noGrp="1" noRot="1" noChangeAspect="1"/>
          </p:cNvSpPr>
          <p:nvPr>
            <p:ph type="sldImg" idx="2"/>
          </p:nvPr>
        </p:nvSpPr>
        <p:spPr>
          <a:xfrm>
            <a:off x="1203325" y="704850"/>
            <a:ext cx="4692650" cy="3519488"/>
          </a:xfrm>
          <a:prstGeom prst="rect">
            <a:avLst/>
          </a:prstGeom>
          <a:noFill/>
          <a:ln w="12700">
            <a:solidFill>
              <a:prstClr val="black"/>
            </a:solidFill>
          </a:ln>
        </p:spPr>
        <p:txBody>
          <a:bodyPr vert="horz" lIns="94186" tIns="47093" rIns="94186" bIns="47093" rtlCol="0" anchor="ctr"/>
          <a:lstStyle/>
          <a:p>
            <a:endParaRPr lang="en-US"/>
          </a:p>
        </p:txBody>
      </p:sp>
      <p:sp>
        <p:nvSpPr>
          <p:cNvPr id="5" name="Notes Placeholder 4"/>
          <p:cNvSpPr>
            <a:spLocks noGrp="1"/>
          </p:cNvSpPr>
          <p:nvPr>
            <p:ph type="body" sz="quarter" idx="3"/>
          </p:nvPr>
        </p:nvSpPr>
        <p:spPr>
          <a:xfrm>
            <a:off x="709930" y="4458020"/>
            <a:ext cx="5679440" cy="4223385"/>
          </a:xfrm>
          <a:prstGeom prst="rect">
            <a:avLst/>
          </a:prstGeom>
        </p:spPr>
        <p:txBody>
          <a:bodyPr vert="horz" lIns="94186" tIns="47093" rIns="94186" bIns="4709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4408"/>
            <a:ext cx="3076363" cy="469265"/>
          </a:xfrm>
          <a:prstGeom prst="rect">
            <a:avLst/>
          </a:prstGeom>
        </p:spPr>
        <p:txBody>
          <a:bodyPr vert="horz" lIns="94186" tIns="47093" rIns="94186" bIns="47093" rtlCol="0" anchor="b"/>
          <a:lstStyle>
            <a:lvl1pPr algn="l">
              <a:defRPr sz="1200"/>
            </a:lvl1pPr>
          </a:lstStyle>
          <a:p>
            <a:endParaRPr lang="en-US"/>
          </a:p>
        </p:txBody>
      </p:sp>
      <p:sp>
        <p:nvSpPr>
          <p:cNvPr id="7" name="Slide Number Placeholder 6"/>
          <p:cNvSpPr>
            <a:spLocks noGrp="1"/>
          </p:cNvSpPr>
          <p:nvPr>
            <p:ph type="sldNum" sz="quarter" idx="5"/>
          </p:nvPr>
        </p:nvSpPr>
        <p:spPr>
          <a:xfrm>
            <a:off x="4021296" y="8914408"/>
            <a:ext cx="3076363" cy="469265"/>
          </a:xfrm>
          <a:prstGeom prst="rect">
            <a:avLst/>
          </a:prstGeom>
        </p:spPr>
        <p:txBody>
          <a:bodyPr vert="horz" lIns="94186" tIns="47093" rIns="94186" bIns="47093" rtlCol="0" anchor="b"/>
          <a:lstStyle>
            <a:lvl1pPr algn="r">
              <a:defRPr sz="1200"/>
            </a:lvl1pPr>
          </a:lstStyle>
          <a:p>
            <a:fld id="{BCAB57FA-07D5-4208-A962-1A20CBF75EC1}" type="slidenum">
              <a:rPr lang="en-US" smtClean="0"/>
              <a:pPr/>
              <a:t>‹#›</a:t>
            </a:fld>
            <a:endParaRPr lang="en-US"/>
          </a:p>
        </p:txBody>
      </p:sp>
    </p:spTree>
    <p:extLst>
      <p:ext uri="{BB962C8B-B14F-4D97-AF65-F5344CB8AC3E}">
        <p14:creationId xmlns:p14="http://schemas.microsoft.com/office/powerpoint/2010/main" val="2842427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2650" cy="3519488"/>
          </a:xfrm>
        </p:spPr>
      </p:sp>
      <p:sp>
        <p:nvSpPr>
          <p:cNvPr id="3" name="Notes Placeholder 2"/>
          <p:cNvSpPr>
            <a:spLocks noGrp="1"/>
          </p:cNvSpPr>
          <p:nvPr>
            <p:ph type="body" idx="1"/>
          </p:nvPr>
        </p:nvSpPr>
        <p:spPr/>
        <p:txBody>
          <a:bodyPr>
            <a:normAutofit/>
          </a:bodyPr>
          <a:lstStyle/>
          <a:p>
            <a:endParaRPr lang="en-US" dirty="0"/>
          </a:p>
          <a:p>
            <a:r>
              <a:rPr lang="en-US" dirty="0">
                <a:cs typeface="Calibri"/>
              </a:rPr>
              <a:t>First let me start by introducing myself.  My name is Tara Shook, I am a member of the Children Services Training and Development team at ODJFS in the Office of Families and Children.  I have been with ODJFS for 17 years in various capacities, including adoption policy, ICPC, foster care licensing and substitute care policy.  Prior to my time here, I was at Franklin County Children Services for 7 years where I was an ongoing caseworker in a medically fragile baby unit and a home study assessor and trainer for preservice classes.   </a:t>
            </a:r>
          </a:p>
          <a:p>
            <a:endParaRPr lang="en-US" dirty="0">
              <a:cs typeface="Calibri"/>
            </a:endParaRPr>
          </a:p>
          <a:p>
            <a:r>
              <a:rPr lang="en-US" dirty="0">
                <a:cs typeface="Calibri"/>
              </a:rPr>
              <a:t>As I hope you are aware, our office has made a concerted effort over the last several years to support kinship caregivers in more meaningful and long-term ways.  I’m going to go over a few of those in our time together today.  </a:t>
            </a:r>
          </a:p>
        </p:txBody>
      </p:sp>
      <p:sp>
        <p:nvSpPr>
          <p:cNvPr id="4" name="Slide Number Placeholder 3"/>
          <p:cNvSpPr>
            <a:spLocks noGrp="1"/>
          </p:cNvSpPr>
          <p:nvPr>
            <p:ph type="sldNum" sz="quarter" idx="10"/>
          </p:nvPr>
        </p:nvSpPr>
        <p:spPr/>
        <p:txBody>
          <a:bodyPr/>
          <a:lstStyle/>
          <a:p>
            <a:fld id="{BCAB57FA-07D5-4208-A962-1A20CBF75EC1}" type="slidenum">
              <a:rPr lang="en-US" smtClean="0"/>
              <a:pPr/>
              <a:t>1</a:t>
            </a:fld>
            <a:endParaRPr lang="en-US"/>
          </a:p>
        </p:txBody>
      </p:sp>
    </p:spTree>
    <p:extLst>
      <p:ext uri="{BB962C8B-B14F-4D97-AF65-F5344CB8AC3E}">
        <p14:creationId xmlns:p14="http://schemas.microsoft.com/office/powerpoint/2010/main" val="2009733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OhioKAN</a:t>
            </a:r>
            <a:r>
              <a:rPr lang="en-US" dirty="0"/>
              <a:t> will serve all kinship and adoption families. There is no requirement that the family is involved with children services. This may include a neighbor who suddenly had to keep children because a single mom was arrested. It could be a grandma who had an open children services case, but needed assistance after the case closed. Or it could be a family involved with children services, but the county does not have a kinship navigator. </a:t>
            </a:r>
            <a:r>
              <a:rPr lang="en-US" dirty="0" err="1"/>
              <a:t>OhioKAN</a:t>
            </a:r>
            <a:r>
              <a:rPr lang="en-US" dirty="0"/>
              <a:t> will work with all post adoptive families, too. Some of our families are blended with kinship and adopted children. And adoptive families can use </a:t>
            </a:r>
            <a:r>
              <a:rPr lang="en-US" dirty="0" err="1"/>
              <a:t>OhioKAN</a:t>
            </a:r>
            <a:r>
              <a:rPr lang="en-US" dirty="0"/>
              <a:t> to apply for PASSS funds. </a:t>
            </a:r>
          </a:p>
          <a:p>
            <a:r>
              <a:rPr lang="en-US" dirty="0"/>
              <a:t>The program is available voluntarily. Families can come in and out as often as they like, whenever a need is identified. And how long they work with a navigator is up to them.</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C09C2A1E-7C5B-4541-B473-51EDAF573AE6}" type="slidenum">
              <a:rPr lang="en-US" smtClean="0"/>
              <a:pPr/>
              <a:t>10</a:t>
            </a:fld>
            <a:endParaRPr lang="en-US"/>
          </a:p>
        </p:txBody>
      </p:sp>
    </p:spTree>
    <p:extLst>
      <p:ext uri="{BB962C8B-B14F-4D97-AF65-F5344CB8AC3E}">
        <p14:creationId xmlns:p14="http://schemas.microsoft.com/office/powerpoint/2010/main" val="212769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2650" cy="3519488"/>
          </a:xfrm>
        </p:spPr>
      </p:sp>
      <p:sp>
        <p:nvSpPr>
          <p:cNvPr id="3" name="Notes Placeholder 2"/>
          <p:cNvSpPr>
            <a:spLocks noGrp="1"/>
          </p:cNvSpPr>
          <p:nvPr>
            <p:ph type="body" idx="1"/>
          </p:nvPr>
        </p:nvSpPr>
        <p:spPr/>
        <p:txBody>
          <a:bodyPr/>
          <a:lstStyle/>
          <a:p>
            <a:r>
              <a:rPr lang="en-US" dirty="0">
                <a:cs typeface="Calibri"/>
              </a:rPr>
              <a:t>KGAP stands for Kinship Guardianship Assistance Program </a:t>
            </a:r>
          </a:p>
          <a:p>
            <a:r>
              <a:rPr lang="en-US" dirty="0">
                <a:cs typeface="Calibri"/>
              </a:rPr>
              <a:t>It is a funding program to assist relative and non-relative caregivers with financial and medical support for children or teens who are in their legal custody.</a:t>
            </a:r>
            <a:endParaRPr lang="en-US" dirty="0">
              <a:ea typeface="Calibri"/>
              <a:cs typeface="Calibri"/>
            </a:endParaRPr>
          </a:p>
          <a:p>
            <a:r>
              <a:rPr lang="en-US" dirty="0">
                <a:cs typeface="Calibri"/>
              </a:rPr>
              <a:t>There are 3 programs:</a:t>
            </a:r>
            <a:endParaRPr lang="en-US" dirty="0">
              <a:ea typeface="Calibri"/>
              <a:cs typeface="Calibri"/>
            </a:endParaRPr>
          </a:p>
          <a:p>
            <a:endParaRPr lang="en-US" dirty="0">
              <a:cs typeface="Calibri"/>
            </a:endParaRPr>
          </a:p>
          <a:p>
            <a:r>
              <a:rPr lang="en-US" dirty="0">
                <a:cs typeface="Calibri"/>
              </a:rPr>
              <a:t>Federal KGAP</a:t>
            </a:r>
            <a:endParaRPr lang="en-US" dirty="0">
              <a:ea typeface="Calibri"/>
              <a:cs typeface="Calibri"/>
            </a:endParaRPr>
          </a:p>
          <a:p>
            <a:r>
              <a:rPr lang="en-US" dirty="0">
                <a:cs typeface="Calibri"/>
              </a:rPr>
              <a:t>State KGAP</a:t>
            </a:r>
            <a:endParaRPr lang="en-US" dirty="0">
              <a:ea typeface="Calibri"/>
              <a:cs typeface="Calibri"/>
            </a:endParaRPr>
          </a:p>
          <a:p>
            <a:r>
              <a:rPr lang="en-US" dirty="0">
                <a:cs typeface="Calibri"/>
              </a:rPr>
              <a:t>Connections to 21 also known as KGAP C21</a:t>
            </a:r>
          </a:p>
          <a:p>
            <a:endParaRPr lang="en-US" dirty="0">
              <a:cs typeface="Calibri"/>
            </a:endParaRPr>
          </a:p>
        </p:txBody>
      </p:sp>
      <p:sp>
        <p:nvSpPr>
          <p:cNvPr id="4" name="Slide Number Placeholder 3"/>
          <p:cNvSpPr>
            <a:spLocks noGrp="1"/>
          </p:cNvSpPr>
          <p:nvPr>
            <p:ph type="sldNum" sz="quarter" idx="5"/>
          </p:nvPr>
        </p:nvSpPr>
        <p:spPr/>
        <p:txBody>
          <a:bodyPr/>
          <a:lstStyle/>
          <a:p>
            <a:fld id="{BCAB57FA-07D5-4208-A962-1A20CBF75EC1}" type="slidenum">
              <a:rPr lang="en-US" smtClean="0"/>
              <a:pPr/>
              <a:t>11</a:t>
            </a:fld>
            <a:endParaRPr lang="en-US"/>
          </a:p>
        </p:txBody>
      </p:sp>
    </p:spTree>
    <p:extLst>
      <p:ext uri="{BB962C8B-B14F-4D97-AF65-F5344CB8AC3E}">
        <p14:creationId xmlns:p14="http://schemas.microsoft.com/office/powerpoint/2010/main" val="162759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2650" cy="3519488"/>
          </a:xfrm>
        </p:spPr>
      </p:sp>
      <p:sp>
        <p:nvSpPr>
          <p:cNvPr id="3" name="Notes Placeholder 2"/>
          <p:cNvSpPr>
            <a:spLocks noGrp="1"/>
          </p:cNvSpPr>
          <p:nvPr>
            <p:ph type="body" idx="1"/>
          </p:nvPr>
        </p:nvSpPr>
        <p:spPr/>
        <p:txBody>
          <a:bodyPr/>
          <a:lstStyle/>
          <a:p>
            <a:r>
              <a:rPr lang="en-US" dirty="0"/>
              <a:t>All KGAP programs are funded from a combination of state and federal funds.  There is no local share, therefore PCSA’s will not be responsible for any KGAP funding.  ODJFS and county PCSAs will work together to administer the federal and state KGAP programs, and you may hear us refer to those as hybrid programs because of that.  ODJFS will solely administer the Connections to 21 program and the reimbursement of non-recurring KGAP expenses.  </a:t>
            </a:r>
          </a:p>
        </p:txBody>
      </p:sp>
      <p:sp>
        <p:nvSpPr>
          <p:cNvPr id="4" name="Slide Number Placeholder 3"/>
          <p:cNvSpPr>
            <a:spLocks noGrp="1"/>
          </p:cNvSpPr>
          <p:nvPr>
            <p:ph type="sldNum" sz="quarter" idx="5"/>
          </p:nvPr>
        </p:nvSpPr>
        <p:spPr/>
        <p:txBody>
          <a:bodyPr/>
          <a:lstStyle/>
          <a:p>
            <a:fld id="{BCAB57FA-07D5-4208-A962-1A20CBF75EC1}" type="slidenum">
              <a:rPr lang="en-US" smtClean="0"/>
              <a:pPr/>
              <a:t>12</a:t>
            </a:fld>
            <a:endParaRPr lang="en-US"/>
          </a:p>
        </p:txBody>
      </p:sp>
    </p:spTree>
    <p:extLst>
      <p:ext uri="{BB962C8B-B14F-4D97-AF65-F5344CB8AC3E}">
        <p14:creationId xmlns:p14="http://schemas.microsoft.com/office/powerpoint/2010/main" val="1668156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2650" cy="3519488"/>
          </a:xfrm>
        </p:spPr>
      </p:sp>
      <p:sp>
        <p:nvSpPr>
          <p:cNvPr id="3" name="Notes Placeholder 2"/>
          <p:cNvSpPr>
            <a:spLocks noGrp="1"/>
          </p:cNvSpPr>
          <p:nvPr>
            <p:ph type="body" idx="1"/>
          </p:nvPr>
        </p:nvSpPr>
        <p:spPr/>
        <p:txBody>
          <a:bodyPr>
            <a:normAutofit fontScale="92500"/>
          </a:bodyPr>
          <a:lstStyle/>
          <a:p>
            <a:r>
              <a:rPr lang="en-US" dirty="0"/>
              <a:t>In order to meet the eligibility requirements for both federal and state KGAP, the child must meet the following criteria</a:t>
            </a:r>
          </a:p>
          <a:p>
            <a:endParaRPr lang="en-US" dirty="0"/>
          </a:p>
          <a:p>
            <a:r>
              <a:rPr lang="en-US" dirty="0"/>
              <a:t>The child must have been removed by either a voluntary placement agreement or judicial determination that states that staying in the home is not in the child’s best interests. </a:t>
            </a:r>
          </a:p>
          <a:p>
            <a:endParaRPr lang="en-US" dirty="0">
              <a:cs typeface="Calibri"/>
            </a:endParaRPr>
          </a:p>
          <a:p>
            <a:r>
              <a:rPr lang="en-US" dirty="0"/>
              <a:t>Remember a few minutes ago when we talked about the ability of kinship caregivers to become certified foster parents? This is where it comes into play.  For KGAP, the kin caregiver must be a certified foster parent and the child must have been placed with the caregiver as a foster child for at least 6 months prior to the kinship caregiver receiving legal custody or guardianship. </a:t>
            </a:r>
            <a:endParaRPr lang="en-US" b="1" dirty="0">
              <a:highlight>
                <a:srgbClr val="FFFF00"/>
              </a:highlight>
            </a:endParaRPr>
          </a:p>
          <a:p>
            <a:endParaRPr lang="en-US" dirty="0"/>
          </a:p>
          <a:p>
            <a:r>
              <a:rPr lang="en-US" dirty="0"/>
              <a:t>Both reunification and adoption are not an appropriate option for the child.</a:t>
            </a:r>
            <a:endParaRPr lang="en-US" dirty="0">
              <a:cs typeface="Calibri"/>
            </a:endParaRPr>
          </a:p>
          <a:p>
            <a:endParaRPr lang="en-US" dirty="0"/>
          </a:p>
          <a:p>
            <a:r>
              <a:rPr lang="en-US" dirty="0"/>
              <a:t>The child must be a US citizen or legal resident, and guardianship or legal custody must be granted in the United States</a:t>
            </a:r>
            <a:endParaRPr lang="en-US" dirty="0">
              <a:cs typeface="Calibri"/>
            </a:endParaRPr>
          </a:p>
          <a:p>
            <a:endParaRPr lang="en-US" dirty="0"/>
          </a:p>
          <a:p>
            <a:r>
              <a:rPr lang="en-US" dirty="0"/>
              <a:t>The child must have a strong attachment to the kinship caregiver</a:t>
            </a:r>
            <a:endParaRPr lang="en-US" dirty="0">
              <a:cs typeface="Calibri"/>
            </a:endParaRPr>
          </a:p>
          <a:p>
            <a:r>
              <a:rPr lang="en-US" dirty="0"/>
              <a:t> </a:t>
            </a:r>
            <a:endParaRPr lang="en-US" dirty="0">
              <a:cs typeface="Calibri"/>
            </a:endParaRPr>
          </a:p>
          <a:p>
            <a:r>
              <a:rPr lang="en-US" dirty="0"/>
              <a:t>If the child is aged 14 or older, they must be consulted regarding the KGAP arrangement</a:t>
            </a:r>
            <a:endParaRPr lang="en-US" dirty="0">
              <a:cs typeface="Calibri"/>
            </a:endParaRPr>
          </a:p>
          <a:p>
            <a:endParaRPr lang="en-US" dirty="0"/>
          </a:p>
          <a:p>
            <a:r>
              <a:rPr lang="en-US" dirty="0"/>
              <a:t>Any sibling of a child with a KGAP agreement who is placed with the same kinship caregiver is also eligible to enter into their own KGAP agreement, regardless of whether they were placed at the same time or if the sibling or caregiver meets other eligibility criteria.  </a:t>
            </a:r>
            <a:endParaRPr lang="en-US" dirty="0">
              <a:cs typeface="Calibri"/>
            </a:endParaRPr>
          </a:p>
        </p:txBody>
      </p:sp>
      <p:sp>
        <p:nvSpPr>
          <p:cNvPr id="4" name="Slide Number Placeholder 3"/>
          <p:cNvSpPr>
            <a:spLocks noGrp="1"/>
          </p:cNvSpPr>
          <p:nvPr>
            <p:ph type="sldNum" sz="quarter" idx="5"/>
          </p:nvPr>
        </p:nvSpPr>
        <p:spPr/>
        <p:txBody>
          <a:bodyPr/>
          <a:lstStyle/>
          <a:p>
            <a:fld id="{BCAB57FA-07D5-4208-A962-1A20CBF75EC1}" type="slidenum">
              <a:rPr lang="en-US" smtClean="0"/>
              <a:pPr/>
              <a:t>13</a:t>
            </a:fld>
            <a:endParaRPr lang="en-US"/>
          </a:p>
        </p:txBody>
      </p:sp>
    </p:spTree>
    <p:extLst>
      <p:ext uri="{BB962C8B-B14F-4D97-AF65-F5344CB8AC3E}">
        <p14:creationId xmlns:p14="http://schemas.microsoft.com/office/powerpoint/2010/main" val="780291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2650" cy="3519488"/>
          </a:xfrm>
        </p:spPr>
      </p:sp>
      <p:sp>
        <p:nvSpPr>
          <p:cNvPr id="3" name="Notes Placeholder 2"/>
          <p:cNvSpPr>
            <a:spLocks noGrp="1"/>
          </p:cNvSpPr>
          <p:nvPr>
            <p:ph type="body" idx="1"/>
          </p:nvPr>
        </p:nvSpPr>
        <p:spPr/>
        <p:txBody>
          <a:bodyPr/>
          <a:lstStyle/>
          <a:p>
            <a:r>
              <a:rPr lang="en-US" dirty="0"/>
              <a:t>In order for the caregiver to be eligible for KGAP they must be a certified foster home who has cared for the eligible child </a:t>
            </a:r>
            <a:r>
              <a:rPr lang="en-US"/>
              <a:t>as their foster parent for</a:t>
            </a:r>
            <a:r>
              <a:rPr lang="en-US" dirty="0"/>
              <a:t> at least 6 consecutive months   They must have a strong commitment to care permanently for the child.  The caregiver must have entered into the KGAP agreement PRIOR to receiving guardianship or legal custody.  The kinship caregiver must name a primary successor guardian in the KGAP agreement and there must be a court order granting custody/guardianship to the caregiver.  These requirements apply even if the caregiver lives outside of Ohio.  </a:t>
            </a:r>
          </a:p>
          <a:p>
            <a:endParaRPr lang="en-US" b="1" dirty="0">
              <a:cs typeface="Calibri"/>
            </a:endParaRPr>
          </a:p>
        </p:txBody>
      </p:sp>
      <p:sp>
        <p:nvSpPr>
          <p:cNvPr id="4" name="Slide Number Placeholder 3"/>
          <p:cNvSpPr>
            <a:spLocks noGrp="1"/>
          </p:cNvSpPr>
          <p:nvPr>
            <p:ph type="sldNum" sz="quarter" idx="5"/>
          </p:nvPr>
        </p:nvSpPr>
        <p:spPr/>
        <p:txBody>
          <a:bodyPr/>
          <a:lstStyle/>
          <a:p>
            <a:fld id="{BCAB57FA-07D5-4208-A962-1A20CBF75EC1}" type="slidenum">
              <a:rPr lang="en-US" smtClean="0"/>
              <a:pPr/>
              <a:t>14</a:t>
            </a:fld>
            <a:endParaRPr lang="en-US"/>
          </a:p>
        </p:txBody>
      </p:sp>
    </p:spTree>
    <p:extLst>
      <p:ext uri="{BB962C8B-B14F-4D97-AF65-F5344CB8AC3E}">
        <p14:creationId xmlns:p14="http://schemas.microsoft.com/office/powerpoint/2010/main" val="923297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2650" cy="3519488"/>
          </a:xfrm>
        </p:spPr>
      </p:sp>
      <p:sp>
        <p:nvSpPr>
          <p:cNvPr id="3" name="Notes Placeholder 2"/>
          <p:cNvSpPr>
            <a:spLocks noGrp="1"/>
          </p:cNvSpPr>
          <p:nvPr>
            <p:ph type="body" idx="1"/>
          </p:nvPr>
        </p:nvSpPr>
        <p:spPr/>
        <p:txBody>
          <a:bodyPr/>
          <a:lstStyle/>
          <a:p>
            <a:r>
              <a:rPr lang="en-US" dirty="0"/>
              <a:t>For KGAP, when we say kinship that can include caregivers who are not related to the child or family in the following situations: </a:t>
            </a:r>
          </a:p>
          <a:p>
            <a:endParaRPr lang="en-US" dirty="0"/>
          </a:p>
          <a:p>
            <a:r>
              <a:rPr lang="en-US" dirty="0"/>
              <a:t>If the kin caregiver had a family like relationship with the child or family prior to the child entering substitute care – so think of the teacher, neighbor, coach, family friend.  </a:t>
            </a:r>
            <a:endParaRPr lang="en-US" dirty="0">
              <a:cs typeface="Calibri"/>
            </a:endParaRPr>
          </a:p>
          <a:p>
            <a:endParaRPr lang="en-US" dirty="0"/>
          </a:p>
          <a:p>
            <a:r>
              <a:rPr lang="en-US" dirty="0"/>
              <a:t>Or</a:t>
            </a:r>
            <a:endParaRPr lang="en-US" dirty="0">
              <a:cs typeface="Calibri"/>
            </a:endParaRPr>
          </a:p>
          <a:p>
            <a:endParaRPr lang="en-US" dirty="0"/>
          </a:p>
          <a:p>
            <a:r>
              <a:rPr lang="en-US" dirty="0"/>
              <a:t>AFTER placement into substitute care, a court has found that the current foster family has a kin relationship with the child and does not wish to pursue adoption.  Those ORC requirements further specify that the child is stable in the home with the current caregiver, has been living there for the past twelve consecutive months, the caregivers are interested in providing permanency for the child, and removing the child from the home would be detrimental to their well-being. </a:t>
            </a:r>
            <a:endParaRPr lang="en-US" dirty="0">
              <a:cs typeface="Calibri"/>
            </a:endParaRPr>
          </a:p>
        </p:txBody>
      </p:sp>
      <p:sp>
        <p:nvSpPr>
          <p:cNvPr id="4" name="Slide Number Placeholder 3"/>
          <p:cNvSpPr>
            <a:spLocks noGrp="1"/>
          </p:cNvSpPr>
          <p:nvPr>
            <p:ph type="sldNum" sz="quarter" idx="5"/>
          </p:nvPr>
        </p:nvSpPr>
        <p:spPr/>
        <p:txBody>
          <a:bodyPr/>
          <a:lstStyle/>
          <a:p>
            <a:fld id="{BCAB57FA-07D5-4208-A962-1A20CBF75EC1}" type="slidenum">
              <a:rPr lang="en-US" smtClean="0"/>
              <a:pPr/>
              <a:t>15</a:t>
            </a:fld>
            <a:endParaRPr lang="en-US"/>
          </a:p>
        </p:txBody>
      </p:sp>
    </p:spTree>
    <p:extLst>
      <p:ext uri="{BB962C8B-B14F-4D97-AF65-F5344CB8AC3E}">
        <p14:creationId xmlns:p14="http://schemas.microsoft.com/office/powerpoint/2010/main" val="1861176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920750"/>
            <a:ext cx="6137276" cy="4603750"/>
          </a:xfrm>
        </p:spPr>
      </p:sp>
      <p:sp>
        <p:nvSpPr>
          <p:cNvPr id="3" name="Notes Placeholder 2"/>
          <p:cNvSpPr>
            <a:spLocks noGrp="1"/>
          </p:cNvSpPr>
          <p:nvPr>
            <p:ph type="body" idx="1"/>
          </p:nvPr>
        </p:nvSpPr>
        <p:spPr/>
        <p:txBody>
          <a:bodyPr>
            <a:normAutofit fontScale="77500" lnSpcReduction="20000"/>
          </a:bodyPr>
          <a:lstStyle/>
          <a:p>
            <a:pPr>
              <a:defRPr/>
            </a:pPr>
            <a:r>
              <a:rPr lang="en-US" b="0" dirty="0"/>
              <a:t>So let’s take a step back and compare the state and federal KGAP programs</a:t>
            </a:r>
          </a:p>
          <a:p>
            <a:pPr>
              <a:defRPr/>
            </a:pPr>
            <a:endParaRPr lang="en-US" b="0" dirty="0"/>
          </a:p>
          <a:p>
            <a:pPr>
              <a:defRPr/>
            </a:pPr>
            <a:r>
              <a:rPr lang="en-US" b="0" dirty="0"/>
              <a:t>Under the Federal KGAP program</a:t>
            </a:r>
            <a:endParaRPr lang="en-US" b="0" dirty="0">
              <a:cs typeface="Calibri"/>
            </a:endParaRPr>
          </a:p>
          <a:p>
            <a:pPr>
              <a:defRPr/>
            </a:pPr>
            <a:r>
              <a:rPr lang="en-US" b="0" dirty="0"/>
              <a:t>•Funding comes from a mix of Federal IV-E dollars and State General Revenue Funds</a:t>
            </a:r>
            <a:endParaRPr lang="en-US" b="0" dirty="0">
              <a:cs typeface="Calibri"/>
            </a:endParaRPr>
          </a:p>
          <a:p>
            <a:pPr marL="171450" indent="-171450">
              <a:buFont typeface="Arial"/>
              <a:buChar char="•"/>
              <a:defRPr/>
            </a:pPr>
            <a:r>
              <a:rPr lang="en-US" dirty="0">
                <a:cs typeface="Calibri"/>
              </a:rPr>
              <a:t>Federal KGAP agreements are not dependent on the availability of funds</a:t>
            </a:r>
          </a:p>
          <a:p>
            <a:pPr>
              <a:defRPr/>
            </a:pPr>
            <a:r>
              <a:rPr lang="en-US" b="0" dirty="0"/>
              <a:t>•The child must be IV-E eligible for Foster care maintenance</a:t>
            </a:r>
            <a:endParaRPr lang="en-US" b="0" dirty="0">
              <a:cs typeface="Calibri"/>
            </a:endParaRPr>
          </a:p>
          <a:p>
            <a:pPr>
              <a:defRPr/>
            </a:pPr>
            <a:r>
              <a:rPr lang="en-US" b="0" dirty="0"/>
              <a:t>•The child will automatically be eligible for Medicaid as part of the </a:t>
            </a:r>
            <a:r>
              <a:rPr lang="en-US" dirty="0"/>
              <a:t>federal KGAP</a:t>
            </a:r>
            <a:r>
              <a:rPr lang="en-US" b="0" dirty="0"/>
              <a:t> agreement</a:t>
            </a:r>
            <a:endParaRPr lang="en-US" b="0" dirty="0">
              <a:cs typeface="Calibri"/>
            </a:endParaRPr>
          </a:p>
          <a:p>
            <a:pPr marL="171450" indent="-171450">
              <a:buFont typeface="Arial" panose="020B0604020202020204" pitchFamily="34" charset="0"/>
              <a:buChar char="•"/>
              <a:defRPr/>
            </a:pPr>
            <a:r>
              <a:rPr lang="en-US" b="0" dirty="0">
                <a:cs typeface="Calibri"/>
              </a:rPr>
              <a:t>There is an annual redetermination process for the federal KGAP program completed by our office, the Office of Families and Children.</a:t>
            </a:r>
            <a:r>
              <a:rPr lang="en-US" dirty="0">
                <a:cs typeface="Calibri"/>
              </a:rPr>
              <a:t> </a:t>
            </a:r>
          </a:p>
          <a:p>
            <a:pPr marL="171450" indent="-171450">
              <a:buFont typeface="Arial" panose="020B0604020202020204" pitchFamily="34" charset="0"/>
              <a:buChar char="•"/>
              <a:defRPr/>
            </a:pPr>
            <a:r>
              <a:rPr lang="en-US" dirty="0">
                <a:cs typeface="Calibri"/>
              </a:rPr>
              <a:t>The federal KGAP agreement will end at age 18.  If the child meets the requirements listed in rule 5101:2-46-14, the federal KGAP agreement can continue until age 21, much like IV-E Adoption Assistance.  </a:t>
            </a:r>
            <a:endParaRPr lang="en-US" b="0" dirty="0">
              <a:cs typeface="Calibri"/>
            </a:endParaRPr>
          </a:p>
          <a:p>
            <a:pPr>
              <a:defRPr/>
            </a:pPr>
            <a:endParaRPr lang="en-US" b="0" dirty="0"/>
          </a:p>
          <a:p>
            <a:pPr>
              <a:defRPr/>
            </a:pPr>
            <a:r>
              <a:rPr lang="en-US" b="0" dirty="0"/>
              <a:t>Under the State KGAP program</a:t>
            </a:r>
            <a:endParaRPr lang="en-US" b="0" dirty="0">
              <a:cs typeface="Calibri"/>
            </a:endParaRPr>
          </a:p>
          <a:p>
            <a:pPr>
              <a:defRPr/>
            </a:pPr>
            <a:r>
              <a:rPr lang="en-US" b="0" dirty="0"/>
              <a:t>•Funding comes from a mix of Federal TANF (Temporary Assistance for Needy Families) and State General revenue funds</a:t>
            </a:r>
            <a:endParaRPr lang="en-US" b="0" dirty="0">
              <a:cs typeface="Calibri"/>
            </a:endParaRPr>
          </a:p>
          <a:p>
            <a:pPr marL="171450" indent="-171450">
              <a:lnSpc>
                <a:spcPct val="90000"/>
              </a:lnSpc>
              <a:spcBef>
                <a:spcPts val="1000"/>
              </a:spcBef>
              <a:buFont typeface="Arial"/>
              <a:buChar char="•"/>
              <a:defRPr/>
            </a:pPr>
            <a:r>
              <a:rPr lang="en-US" dirty="0"/>
              <a:t>State KGAP agreements are dependent on the availability of state funds.  When those funds are exhausted, the state KGAP program will close to new applications until July 1 of the following SFY</a:t>
            </a:r>
            <a:endParaRPr lang="en-US" dirty="0">
              <a:cs typeface="Calibri"/>
            </a:endParaRPr>
          </a:p>
          <a:p>
            <a:pPr>
              <a:defRPr/>
            </a:pPr>
            <a:r>
              <a:rPr lang="en-US" b="0" dirty="0"/>
              <a:t>•Child is NOT eligible for IV-E Foster care maintenance</a:t>
            </a:r>
            <a:r>
              <a:rPr lang="en-US" dirty="0"/>
              <a:t> under the state KGAP program</a:t>
            </a:r>
            <a:endParaRPr lang="en-US" b="0" dirty="0">
              <a:cs typeface="Calibri"/>
            </a:endParaRPr>
          </a:p>
          <a:p>
            <a:pPr>
              <a:defRPr/>
            </a:pPr>
            <a:r>
              <a:rPr lang="en-US" b="0" dirty="0"/>
              <a:t>•</a:t>
            </a:r>
            <a:r>
              <a:rPr lang="en-US" dirty="0"/>
              <a:t>The kinship caregiver </a:t>
            </a:r>
            <a:r>
              <a:rPr lang="en-US" b="0" dirty="0"/>
              <a:t>is required to apply for </a:t>
            </a:r>
            <a:r>
              <a:rPr lang="en-US" dirty="0"/>
              <a:t>Ohio Works First </a:t>
            </a:r>
            <a:r>
              <a:rPr lang="en-US" b="0" dirty="0"/>
              <a:t>at their </a:t>
            </a:r>
            <a:r>
              <a:rPr lang="en-US" dirty="0"/>
              <a:t>local</a:t>
            </a:r>
            <a:r>
              <a:rPr lang="en-US" b="0" dirty="0"/>
              <a:t> JFS office, which will include </a:t>
            </a:r>
            <a:r>
              <a:rPr lang="en-US" dirty="0"/>
              <a:t>application for Medicaid</a:t>
            </a:r>
            <a:endParaRPr lang="en-US" b="0" dirty="0">
              <a:cs typeface="Calibri"/>
            </a:endParaRPr>
          </a:p>
          <a:p>
            <a:pPr>
              <a:defRPr/>
            </a:pPr>
            <a:r>
              <a:rPr lang="en-US" b="0" dirty="0"/>
              <a:t>•If the family is approved</a:t>
            </a:r>
            <a:r>
              <a:rPr lang="en-US" dirty="0"/>
              <a:t> for OWF</a:t>
            </a:r>
            <a:r>
              <a:rPr lang="en-US" b="0" dirty="0"/>
              <a:t>, the cash amount they receive will </a:t>
            </a:r>
            <a:r>
              <a:rPr lang="en-US" dirty="0"/>
              <a:t>offset</a:t>
            </a:r>
            <a:r>
              <a:rPr lang="en-US" b="0" dirty="0"/>
              <a:t> the amount of the KGAP payment </a:t>
            </a:r>
            <a:r>
              <a:rPr lang="en-US" dirty="0"/>
              <a:t>so that together they </a:t>
            </a:r>
            <a:r>
              <a:rPr lang="en-US" b="0" dirty="0"/>
              <a:t>equal the total KGAP agreement amount.  </a:t>
            </a:r>
            <a:endParaRPr lang="en-US" b="0" dirty="0">
              <a:cs typeface="Calibri"/>
            </a:endParaRPr>
          </a:p>
          <a:p>
            <a:pPr>
              <a:defRPr/>
            </a:pPr>
            <a:r>
              <a:rPr lang="en-US" b="0" dirty="0"/>
              <a:t>•If they are denied</a:t>
            </a:r>
            <a:r>
              <a:rPr lang="en-US" dirty="0"/>
              <a:t> OWF</a:t>
            </a:r>
            <a:r>
              <a:rPr lang="en-US" b="0" dirty="0"/>
              <a:t>, </a:t>
            </a:r>
            <a:r>
              <a:rPr lang="en-US" dirty="0"/>
              <a:t>the family </a:t>
            </a:r>
            <a:r>
              <a:rPr lang="en-US" b="0" dirty="0"/>
              <a:t>will still receive their full </a:t>
            </a:r>
            <a:r>
              <a:rPr lang="en-US" dirty="0"/>
              <a:t>KGAP agreement</a:t>
            </a:r>
            <a:r>
              <a:rPr lang="en-US" b="0" dirty="0"/>
              <a:t> amount, as the state will cover that at 100%.  </a:t>
            </a:r>
            <a:endParaRPr lang="en-US" b="0" dirty="0">
              <a:cs typeface="Calibri"/>
            </a:endParaRPr>
          </a:p>
          <a:p>
            <a:pPr>
              <a:defRPr/>
            </a:pPr>
            <a:r>
              <a:rPr lang="en-US" b="0" dirty="0"/>
              <a:t>•Families have 30 days after being granted legal custody to apply for OWF.  If they do not apply by day 60, the KGAP agreement is terminated. It’s important to note that the family will be unable to reapply as they will no longer meet the eligibility </a:t>
            </a:r>
            <a:r>
              <a:rPr lang="en-US" dirty="0"/>
              <a:t>requirement of</a:t>
            </a:r>
            <a:r>
              <a:rPr lang="en-US" b="0" dirty="0"/>
              <a:t> having the agreement finalized prior to legal custody or guardianship being granted.  </a:t>
            </a:r>
            <a:endParaRPr lang="en-US" b="0" dirty="0">
              <a:cs typeface="Calibri"/>
            </a:endParaRPr>
          </a:p>
          <a:p>
            <a:pPr marL="171450" indent="-171450">
              <a:buFont typeface="Arial" panose="020B0604020202020204" pitchFamily="34" charset="0"/>
              <a:buChar char="•"/>
              <a:defRPr/>
            </a:pPr>
            <a:r>
              <a:rPr lang="en-US" b="0" dirty="0">
                <a:cs typeface="Calibri"/>
              </a:rPr>
              <a:t>The only redetermination of the state KGAP program is related to OWF continued eligibility and is completed by the Office of Family Assistance.</a:t>
            </a:r>
            <a:r>
              <a:rPr lang="en-US" dirty="0">
                <a:cs typeface="Calibri"/>
              </a:rPr>
              <a:t>  </a:t>
            </a:r>
          </a:p>
          <a:p>
            <a:pPr marL="171450" indent="-171450">
              <a:buFont typeface="Arial" panose="020B0604020202020204" pitchFamily="34" charset="0"/>
              <a:buChar char="•"/>
              <a:defRPr/>
            </a:pPr>
            <a:r>
              <a:rPr lang="en-US" dirty="0">
                <a:cs typeface="Calibri"/>
              </a:rPr>
              <a:t>And finally, state KGAP agreements will end when the child turns 18 unless they are still in high school.  In those cases, the payments will terminate at the end of the school year.  </a:t>
            </a:r>
            <a:r>
              <a:rPr lang="en-US" sz="1800" b="0" i="0" u="none" strike="noStrike" dirty="0">
                <a:solidFill>
                  <a:srgbClr val="000000"/>
                </a:solidFill>
                <a:effectLst/>
                <a:latin typeface="Calibri" panose="020F0502020204030204" pitchFamily="34" charset="0"/>
              </a:rPr>
              <a:t> If the young adult meets the requirements listed in 5101:2-56-04 (B) the state KGAP agreement can continue until age 21. </a:t>
            </a:r>
            <a:r>
              <a:rPr lang="en-US" sz="1800" b="0" i="0" dirty="0">
                <a:solidFill>
                  <a:srgbClr val="000000"/>
                </a:solidFill>
                <a:effectLst/>
                <a:latin typeface="Calibri" panose="020F0502020204030204" pitchFamily="34" charset="0"/>
              </a:rPr>
              <a:t>​</a:t>
            </a:r>
            <a:endParaRPr lang="en-US" b="0" dirty="0">
              <a:cs typeface="Calibri"/>
            </a:endParaRPr>
          </a:p>
          <a:p>
            <a:pPr marL="0" marR="0" lvl="0" indent="0" algn="l" defTabSz="914400">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BCAB57FA-07D5-4208-A962-1A20CBF75EC1}" type="slidenum">
              <a:rPr lang="en-US" smtClean="0"/>
              <a:pPr/>
              <a:t>16</a:t>
            </a:fld>
            <a:endParaRPr lang="en-US"/>
          </a:p>
        </p:txBody>
      </p:sp>
    </p:spTree>
    <p:extLst>
      <p:ext uri="{BB962C8B-B14F-4D97-AF65-F5344CB8AC3E}">
        <p14:creationId xmlns:p14="http://schemas.microsoft.com/office/powerpoint/2010/main" val="3429743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a:t>Ok, so let’s talk about KGAP Payment amounts.  </a:t>
            </a:r>
          </a:p>
          <a:p>
            <a:endParaRPr lang="en-US"/>
          </a:p>
          <a:p>
            <a:r>
              <a:rPr lang="en-US"/>
              <a:t>The payment amounts will be negotiated between our office at ODJFS and the certified kinship caregiver.  </a:t>
            </a:r>
            <a:endParaRPr lang="en-US">
              <a:cs typeface="Calibri"/>
            </a:endParaRPr>
          </a:p>
          <a:p>
            <a:endParaRPr lang="en-US"/>
          </a:p>
          <a:p>
            <a:r>
              <a:rPr lang="en-US"/>
              <a:t>ODJFS will not consider the religion, sex, age, color, race, disability, national origin or income of the caregiver(s) when determining the KGAP payment amount. </a:t>
            </a:r>
            <a:endParaRPr lang="en-US">
              <a:cs typeface="Calibri"/>
            </a:endParaRPr>
          </a:p>
          <a:p>
            <a:endParaRPr lang="en-US"/>
          </a:p>
          <a:p>
            <a:r>
              <a:rPr lang="en-US"/>
              <a:t>If the child receives SSI benefits, that amount IS to be considered in the negotiation process.  The kinship caregiver is to notify the social security office of the KGAP monthly amount once that has been finalized.  The Social Security Administration will then offset the amount of the SSI payment by the amount of the KGAP payment.  </a:t>
            </a:r>
            <a:endParaRPr lang="en-US">
              <a:cs typeface="Calibri"/>
            </a:endParaRPr>
          </a:p>
          <a:p>
            <a:endParaRPr lang="en-US"/>
          </a:p>
          <a:p>
            <a:r>
              <a:rPr lang="en-US"/>
              <a:t>Generally speaking, the KGAP payment will be 80% of what the foster care per diem amount is, that the kin caregiver should be receiving because they are certified and the child is placed as a foster care placement.  </a:t>
            </a:r>
            <a:endParaRPr lang="en-US">
              <a:cs typeface="Calibri"/>
            </a:endParaRPr>
          </a:p>
          <a:p>
            <a:endParaRPr lang="en-US"/>
          </a:p>
          <a:p>
            <a:r>
              <a:rPr lang="en-US"/>
              <a:t>There are a few exceptions to this- if 80% of the foster care per diem would mean that the payment would be less than $350, then the payment amount would be either $350 or the </a:t>
            </a:r>
            <a:r>
              <a:rPr lang="en-US" b="1"/>
              <a:t>per diem rate, </a:t>
            </a:r>
            <a:r>
              <a:rPr lang="en-US"/>
              <a:t>whichever is lower.  Let's say that again- If 80% of the foster care per diem would mean that the payment is less than $350, then the payment will be either $350 or the per diem rate- whichever is lower.  </a:t>
            </a:r>
            <a:endParaRPr lang="en-US">
              <a:cs typeface="Calibri"/>
            </a:endParaRPr>
          </a:p>
          <a:p>
            <a:endParaRPr lang="en-US"/>
          </a:p>
          <a:p>
            <a:pPr>
              <a:lnSpc>
                <a:spcPct val="90000"/>
              </a:lnSpc>
              <a:spcBef>
                <a:spcPts val="1000"/>
              </a:spcBef>
            </a:pPr>
            <a:r>
              <a:rPr lang="en-US" b="1"/>
              <a:t>$1200 </a:t>
            </a:r>
            <a:r>
              <a:rPr lang="en-US"/>
              <a:t>monthly foster care per diem</a:t>
            </a:r>
          </a:p>
          <a:p>
            <a:pPr marL="171450" indent="-171450">
              <a:lnSpc>
                <a:spcPct val="90000"/>
              </a:lnSpc>
              <a:spcBef>
                <a:spcPts val="1000"/>
              </a:spcBef>
              <a:buFont typeface="Arial"/>
              <a:buChar char="•"/>
            </a:pPr>
            <a:r>
              <a:rPr lang="en-US" b="1"/>
              <a:t>$960 </a:t>
            </a:r>
            <a:r>
              <a:rPr lang="en-US"/>
              <a:t>KGAP Payment (80% of 1200)</a:t>
            </a:r>
          </a:p>
          <a:p>
            <a:pPr>
              <a:lnSpc>
                <a:spcPct val="90000"/>
              </a:lnSpc>
              <a:spcBef>
                <a:spcPts val="1000"/>
              </a:spcBef>
            </a:pPr>
            <a:endParaRPr lang="en-US"/>
          </a:p>
          <a:p>
            <a:pPr>
              <a:lnSpc>
                <a:spcPct val="90000"/>
              </a:lnSpc>
              <a:spcBef>
                <a:spcPts val="1000"/>
              </a:spcBef>
            </a:pPr>
            <a:r>
              <a:rPr lang="en-US" b="1"/>
              <a:t>$800</a:t>
            </a:r>
            <a:r>
              <a:rPr lang="en-US"/>
              <a:t> monthly foster care per diem</a:t>
            </a:r>
          </a:p>
          <a:p>
            <a:pPr marL="171450" indent="-171450">
              <a:lnSpc>
                <a:spcPct val="90000"/>
              </a:lnSpc>
              <a:spcBef>
                <a:spcPts val="1000"/>
              </a:spcBef>
              <a:buFont typeface="Arial"/>
              <a:buChar char="•"/>
            </a:pPr>
            <a:r>
              <a:rPr lang="en-US" b="1"/>
              <a:t>$640</a:t>
            </a:r>
            <a:r>
              <a:rPr lang="en-US"/>
              <a:t> KGAP Payment (80% of 800) </a:t>
            </a:r>
          </a:p>
          <a:p>
            <a:pPr marL="171450" indent="-171450">
              <a:lnSpc>
                <a:spcPct val="90000"/>
              </a:lnSpc>
              <a:spcBef>
                <a:spcPts val="1000"/>
              </a:spcBef>
              <a:buFont typeface="Arial"/>
              <a:buChar char="•"/>
            </a:pPr>
            <a:endParaRPr lang="en-US"/>
          </a:p>
          <a:p>
            <a:pPr>
              <a:lnSpc>
                <a:spcPct val="90000"/>
              </a:lnSpc>
              <a:spcBef>
                <a:spcPts val="1000"/>
              </a:spcBef>
            </a:pPr>
            <a:r>
              <a:rPr lang="en-US" b="1"/>
              <a:t>$400</a:t>
            </a:r>
            <a:r>
              <a:rPr lang="en-US"/>
              <a:t> monthly foster care per diem</a:t>
            </a:r>
          </a:p>
          <a:p>
            <a:pPr marL="171450" indent="-171450">
              <a:lnSpc>
                <a:spcPct val="90000"/>
              </a:lnSpc>
              <a:spcBef>
                <a:spcPts val="1000"/>
              </a:spcBef>
              <a:buFont typeface="Arial"/>
              <a:buChar char="•"/>
            </a:pPr>
            <a:r>
              <a:rPr lang="en-US"/>
              <a:t> </a:t>
            </a:r>
            <a:r>
              <a:rPr lang="en-US" b="1"/>
              <a:t>$350 </a:t>
            </a:r>
            <a:r>
              <a:rPr lang="en-US"/>
              <a:t>KGAP Payment (80% is $320, so payment is $350)</a:t>
            </a:r>
          </a:p>
          <a:p>
            <a:pPr>
              <a:lnSpc>
                <a:spcPct val="90000"/>
              </a:lnSpc>
              <a:spcBef>
                <a:spcPts val="1000"/>
              </a:spcBef>
            </a:pPr>
            <a:endParaRPr lang="en-US"/>
          </a:p>
          <a:p>
            <a:pPr>
              <a:lnSpc>
                <a:spcPct val="90000"/>
              </a:lnSpc>
              <a:spcBef>
                <a:spcPts val="1000"/>
              </a:spcBef>
            </a:pPr>
            <a:r>
              <a:rPr lang="en-US" b="1"/>
              <a:t>$300</a:t>
            </a:r>
            <a:r>
              <a:rPr lang="en-US"/>
              <a:t> monthly foster care per diem</a:t>
            </a:r>
          </a:p>
          <a:p>
            <a:pPr marL="171450" indent="-171450">
              <a:lnSpc>
                <a:spcPct val="90000"/>
              </a:lnSpc>
              <a:spcBef>
                <a:spcPts val="1000"/>
              </a:spcBef>
              <a:buFont typeface="Arial"/>
              <a:buChar char="•"/>
            </a:pPr>
            <a:r>
              <a:rPr lang="en-US" b="1"/>
              <a:t>$300</a:t>
            </a:r>
            <a:r>
              <a:rPr lang="en-US"/>
              <a:t> KGAP Payment (80% is $240, so payment is per diem rate- $300)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CAB57FA-07D5-4208-A962-1A20CBF75EC1}" type="slidenum">
              <a:rPr lang="en-US" smtClean="0"/>
              <a:pPr/>
              <a:t>17</a:t>
            </a:fld>
            <a:endParaRPr lang="en-US"/>
          </a:p>
        </p:txBody>
      </p:sp>
    </p:spTree>
    <p:extLst>
      <p:ext uri="{BB962C8B-B14F-4D97-AF65-F5344CB8AC3E}">
        <p14:creationId xmlns:p14="http://schemas.microsoft.com/office/powerpoint/2010/main" val="2770511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2650" cy="3519488"/>
          </a:xfrm>
        </p:spPr>
      </p:sp>
      <p:sp>
        <p:nvSpPr>
          <p:cNvPr id="3" name="Notes Placeholder 2"/>
          <p:cNvSpPr>
            <a:spLocks noGrp="1"/>
          </p:cNvSpPr>
          <p:nvPr>
            <p:ph type="body" idx="1"/>
          </p:nvPr>
        </p:nvSpPr>
        <p:spPr/>
        <p:txBody>
          <a:bodyPr>
            <a:normAutofit/>
          </a:bodyPr>
          <a:lstStyle/>
          <a:p>
            <a:r>
              <a:rPr lang="en-US">
                <a:cs typeface="Calibri"/>
              </a:rPr>
              <a:t>With the implementation of KGAP comes the opportunity for kinship caregivers to be reimbursed for any non-recurring KGAP expenses.  This part of the KGAP program is solely under the responsibility of ODJFS.  Families apply to us for reimbursement, prior to receiving legal custody.  They can get reimbursed for anything they had to purchase in order to care for the child, such as home study requirements- fire inspection, well inspection, BCI checks, a bed for the child, renovations that had to be done, attorney fees, etc.  The family then has two years after receiving legal custody to provide receipts or other documentation to our office and we will reimburse the caregivers up to $2000 per child.  </a:t>
            </a:r>
            <a:endParaRPr lang="en-US" dirty="0"/>
          </a:p>
          <a:p>
            <a:endParaRPr lang="en-US" b="1" dirty="0">
              <a:cs typeface="Calibri"/>
            </a:endParaRPr>
          </a:p>
        </p:txBody>
      </p:sp>
      <p:sp>
        <p:nvSpPr>
          <p:cNvPr id="4" name="Slide Number Placeholder 3"/>
          <p:cNvSpPr>
            <a:spLocks noGrp="1"/>
          </p:cNvSpPr>
          <p:nvPr>
            <p:ph type="sldNum" sz="quarter" idx="5"/>
          </p:nvPr>
        </p:nvSpPr>
        <p:spPr/>
        <p:txBody>
          <a:bodyPr/>
          <a:lstStyle/>
          <a:p>
            <a:fld id="{BCAB57FA-07D5-4208-A962-1A20CBF75EC1}" type="slidenum">
              <a:rPr lang="en-US" smtClean="0"/>
              <a:pPr/>
              <a:t>18</a:t>
            </a:fld>
            <a:endParaRPr lang="en-US"/>
          </a:p>
        </p:txBody>
      </p:sp>
    </p:spTree>
    <p:extLst>
      <p:ext uri="{BB962C8B-B14F-4D97-AF65-F5344CB8AC3E}">
        <p14:creationId xmlns:p14="http://schemas.microsoft.com/office/powerpoint/2010/main" val="3423040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2650" cy="3519488"/>
          </a:xfrm>
        </p:spPr>
      </p:sp>
      <p:sp>
        <p:nvSpPr>
          <p:cNvPr id="3" name="Notes Placeholder 2"/>
          <p:cNvSpPr>
            <a:spLocks noGrp="1"/>
          </p:cNvSpPr>
          <p:nvPr>
            <p:ph type="body" idx="1"/>
          </p:nvPr>
        </p:nvSpPr>
        <p:spPr/>
        <p:txBody>
          <a:bodyPr>
            <a:normAutofit/>
          </a:bodyPr>
          <a:lstStyle/>
          <a:p>
            <a:pPr>
              <a:defRPr/>
            </a:pPr>
            <a:r>
              <a:rPr lang="en-US" dirty="0"/>
              <a:t>KGAP C21 is a financial support that can be provided to young adults who already have a federal KGAP agreement, very similar to the AAC program for adoption subsidies.  KGAP C21 can begin after the young adult’s 18th birthday and continue until their 21st birthday.</a:t>
            </a:r>
            <a:endParaRPr lang="en-US" dirty="0">
              <a:cs typeface="Calibri"/>
            </a:endParaRPr>
          </a:p>
          <a:p>
            <a:pPr>
              <a:defRPr/>
            </a:pPr>
            <a:r>
              <a:rPr lang="en-US" dirty="0"/>
              <a:t>Eligibility for KGAP C21 includes the following:</a:t>
            </a:r>
            <a:endParaRPr lang="en-US" dirty="0">
              <a:cs typeface="Calibri"/>
            </a:endParaRPr>
          </a:p>
          <a:p>
            <a:pPr>
              <a:defRPr/>
            </a:pPr>
            <a:r>
              <a:rPr lang="en-US" dirty="0"/>
              <a:t>There was a federal KGAP agreement effective at age 16 or 17</a:t>
            </a:r>
            <a:endParaRPr lang="en-US" dirty="0">
              <a:cs typeface="Calibri"/>
            </a:endParaRPr>
          </a:p>
          <a:p>
            <a:pPr>
              <a:defRPr/>
            </a:pPr>
            <a:r>
              <a:rPr lang="en-US" dirty="0"/>
              <a:t>Guardianship or legal custody occurred at age 16 or 17</a:t>
            </a:r>
            <a:endParaRPr lang="en-US" dirty="0">
              <a:cs typeface="Calibri"/>
            </a:endParaRPr>
          </a:p>
          <a:p>
            <a:pPr>
              <a:defRPr/>
            </a:pPr>
            <a:r>
              <a:rPr lang="en-US" dirty="0"/>
              <a:t>The kinship caregiver is still providing support for the young adult </a:t>
            </a:r>
            <a:endParaRPr lang="en-US" dirty="0">
              <a:cs typeface="Calibri"/>
            </a:endParaRPr>
          </a:p>
          <a:p>
            <a:pPr>
              <a:defRPr/>
            </a:pPr>
            <a:r>
              <a:rPr lang="en-US" dirty="0"/>
              <a:t>The young adult must be at least age 18 but not yet 21</a:t>
            </a:r>
            <a:endParaRPr lang="en-US" dirty="0">
              <a:cs typeface="Calibri"/>
            </a:endParaRPr>
          </a:p>
          <a:p>
            <a:pPr>
              <a:defRPr/>
            </a:pPr>
            <a:r>
              <a:rPr lang="en-US" dirty="0"/>
              <a:t>The young adult must not be in the miliary or married </a:t>
            </a:r>
            <a:endParaRPr lang="en-US" dirty="0">
              <a:cs typeface="Calibri"/>
            </a:endParaRPr>
          </a:p>
          <a:p>
            <a:pPr>
              <a:defRPr/>
            </a:pPr>
            <a:r>
              <a:rPr lang="en-US" dirty="0"/>
              <a:t>The young adult meets at least one of the 5 criteria listed in 5101:2-55-02(A)(3) (which again, are very similar to the AAC program) That rule states that the young adult </a:t>
            </a:r>
            <a:endParaRPr lang="en-US" dirty="0">
              <a:cs typeface="Calibri"/>
            </a:endParaRPr>
          </a:p>
          <a:p>
            <a:pPr algn="just">
              <a:defRPr/>
            </a:pPr>
            <a:r>
              <a:rPr lang="en-US" dirty="0"/>
              <a:t>1.Is  completing  secondary  education  or  a  program  leading  to  an equivalent credential; </a:t>
            </a:r>
            <a:endParaRPr lang="en-US" dirty="0">
              <a:cs typeface="Calibri"/>
            </a:endParaRPr>
          </a:p>
          <a:p>
            <a:pPr algn="just">
              <a:defRPr/>
            </a:pPr>
            <a:r>
              <a:rPr lang="en-US" dirty="0"/>
              <a:t>2.Is  enrolled  in  an  institution  that  provides  post-secondary  or vocational education; </a:t>
            </a:r>
            <a:endParaRPr lang="en-US" dirty="0">
              <a:cs typeface="Calibri"/>
            </a:endParaRPr>
          </a:p>
          <a:p>
            <a:pPr algn="just">
              <a:defRPr/>
            </a:pPr>
            <a:r>
              <a:rPr lang="en-US" dirty="0"/>
              <a:t>3.Is participating in a program or activity designed to promote, or remove barriers to, employment; </a:t>
            </a:r>
            <a:endParaRPr lang="en-US" dirty="0">
              <a:cs typeface="Calibri"/>
            </a:endParaRPr>
          </a:p>
          <a:p>
            <a:pPr algn="just">
              <a:defRPr/>
            </a:pPr>
            <a:r>
              <a:rPr lang="en-US" dirty="0"/>
              <a:t>4.Is employed for at least eighty hours per month; </a:t>
            </a:r>
            <a:endParaRPr lang="en-US" dirty="0">
              <a:cs typeface="Calibri"/>
            </a:endParaRPr>
          </a:p>
          <a:p>
            <a:pPr algn="just">
              <a:defRPr/>
            </a:pPr>
            <a:r>
              <a:rPr lang="en-US" dirty="0"/>
              <a:t>5.Is incapable of doing any of these activities due to a physical or mental condition, that is supported by regularly updated information  </a:t>
            </a:r>
            <a:endParaRPr lang="en-US" dirty="0">
              <a:cs typeface="Calibri"/>
            </a:endParaRPr>
          </a:p>
          <a:p>
            <a:pPr algn="just">
              <a:defRPr/>
            </a:pPr>
            <a:endParaRPr lang="en-US" dirty="0"/>
          </a:p>
          <a:p>
            <a:pPr>
              <a:defRPr/>
            </a:pPr>
            <a:endParaRPr lang="en-US" b="1" dirty="0">
              <a:cs typeface="Calibri"/>
            </a:endParaRPr>
          </a:p>
          <a:p>
            <a:pPr defTabSz="926453">
              <a:defRPr/>
            </a:pPr>
            <a:endParaRPr lang="en-US" dirty="0">
              <a:cs typeface="Calibri"/>
            </a:endParaRPr>
          </a:p>
        </p:txBody>
      </p:sp>
      <p:sp>
        <p:nvSpPr>
          <p:cNvPr id="4" name="Slide Number Placeholder 3"/>
          <p:cNvSpPr>
            <a:spLocks noGrp="1"/>
          </p:cNvSpPr>
          <p:nvPr>
            <p:ph type="sldNum" sz="quarter" idx="5"/>
          </p:nvPr>
        </p:nvSpPr>
        <p:spPr/>
        <p:txBody>
          <a:bodyPr/>
          <a:lstStyle/>
          <a:p>
            <a:fld id="{BCAB57FA-07D5-4208-A962-1A20CBF75EC1}" type="slidenum">
              <a:rPr lang="en-US" smtClean="0"/>
              <a:pPr/>
              <a:t>19</a:t>
            </a:fld>
            <a:endParaRPr lang="en-US"/>
          </a:p>
        </p:txBody>
      </p:sp>
    </p:spTree>
    <p:extLst>
      <p:ext uri="{BB962C8B-B14F-4D97-AF65-F5344CB8AC3E}">
        <p14:creationId xmlns:p14="http://schemas.microsoft.com/office/powerpoint/2010/main" val="1459511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2650" cy="3519488"/>
          </a:xfrm>
        </p:spPr>
      </p:sp>
      <p:sp>
        <p:nvSpPr>
          <p:cNvPr id="3" name="Notes Placeholder 2"/>
          <p:cNvSpPr>
            <a:spLocks noGrp="1"/>
          </p:cNvSpPr>
          <p:nvPr>
            <p:ph type="body" idx="1"/>
          </p:nvPr>
        </p:nvSpPr>
        <p:spPr/>
        <p:txBody>
          <a:bodyPr/>
          <a:lstStyle/>
          <a:p>
            <a:r>
              <a:rPr lang="en-US" dirty="0">
                <a:cs typeface="Calibri"/>
              </a:rPr>
              <a:t>Today we’re going to talk about different programs available through our office to support kinship caregivers.  Some are new, some are not  </a:t>
            </a:r>
          </a:p>
          <a:p>
            <a:endParaRPr lang="en-US" dirty="0">
              <a:cs typeface="Calibri"/>
            </a:endParaRPr>
          </a:p>
        </p:txBody>
      </p:sp>
      <p:sp>
        <p:nvSpPr>
          <p:cNvPr id="4" name="Slide Number Placeholder 3"/>
          <p:cNvSpPr>
            <a:spLocks noGrp="1"/>
          </p:cNvSpPr>
          <p:nvPr>
            <p:ph type="sldNum" sz="quarter" idx="5"/>
          </p:nvPr>
        </p:nvSpPr>
        <p:spPr/>
        <p:txBody>
          <a:bodyPr/>
          <a:lstStyle/>
          <a:p>
            <a:fld id="{BCAB57FA-07D5-4208-A962-1A20CBF75EC1}" type="slidenum">
              <a:rPr lang="en-US" smtClean="0"/>
              <a:pPr/>
              <a:t>2</a:t>
            </a:fld>
            <a:endParaRPr lang="en-US"/>
          </a:p>
        </p:txBody>
      </p:sp>
    </p:spTree>
    <p:extLst>
      <p:ext uri="{BB962C8B-B14F-4D97-AF65-F5344CB8AC3E}">
        <p14:creationId xmlns:p14="http://schemas.microsoft.com/office/powerpoint/2010/main" val="2673892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Process slide</a:t>
            </a:r>
          </a:p>
          <a:p>
            <a:endParaRPr lang="en-US">
              <a:cs typeface="Calibri"/>
            </a:endParaRPr>
          </a:p>
          <a:p>
            <a:r>
              <a:rPr lang="en-US">
                <a:cs typeface="Calibri"/>
              </a:rPr>
              <a:t>Also note that if the caregiver enters into a KGAP agreement and then later adopts that same child, the KGAP payments will end and the child will not be eligible for adoption subsidy either.  </a:t>
            </a:r>
          </a:p>
        </p:txBody>
      </p:sp>
      <p:sp>
        <p:nvSpPr>
          <p:cNvPr id="4" name="Slide Number Placeholder 3"/>
          <p:cNvSpPr>
            <a:spLocks noGrp="1"/>
          </p:cNvSpPr>
          <p:nvPr>
            <p:ph type="sldNum" sz="quarter" idx="5"/>
          </p:nvPr>
        </p:nvSpPr>
        <p:spPr/>
        <p:txBody>
          <a:bodyPr/>
          <a:lstStyle/>
          <a:p>
            <a:fld id="{BCAB57FA-07D5-4208-A962-1A20CBF75EC1}" type="slidenum">
              <a:rPr lang="en-US" smtClean="0"/>
              <a:pPr/>
              <a:t>20</a:t>
            </a:fld>
            <a:endParaRPr lang="en-US"/>
          </a:p>
        </p:txBody>
      </p:sp>
    </p:spTree>
    <p:extLst>
      <p:ext uri="{BB962C8B-B14F-4D97-AF65-F5344CB8AC3E}">
        <p14:creationId xmlns:p14="http://schemas.microsoft.com/office/powerpoint/2010/main" val="4081295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a:t>
            </a:r>
            <a:r>
              <a:rPr lang="en-US">
                <a:cs typeface="Calibri"/>
              </a:rPr>
              <a:t>an FYI-</a:t>
            </a:r>
            <a:r>
              <a:rPr lang="en-US" dirty="0">
                <a:cs typeface="Calibri"/>
              </a:rPr>
              <a:t> </a:t>
            </a:r>
            <a:r>
              <a:rPr lang="en-US">
                <a:cs typeface="Calibri"/>
              </a:rPr>
              <a:t>several of the kinship resources we discussed today are covered by state hearing rights.  Those include KGAP, KPIP, and KSP.   </a:t>
            </a:r>
            <a:endParaRPr lang="en-US" dirty="0">
              <a:cs typeface="Calibri"/>
            </a:endParaRPr>
          </a:p>
        </p:txBody>
      </p:sp>
      <p:sp>
        <p:nvSpPr>
          <p:cNvPr id="4" name="Slide Number Placeholder 3"/>
          <p:cNvSpPr>
            <a:spLocks noGrp="1"/>
          </p:cNvSpPr>
          <p:nvPr>
            <p:ph type="sldNum" sz="quarter" idx="5"/>
          </p:nvPr>
        </p:nvSpPr>
        <p:spPr/>
        <p:txBody>
          <a:bodyPr/>
          <a:lstStyle/>
          <a:p>
            <a:fld id="{BCAB57FA-07D5-4208-A962-1A20CBF75EC1}" type="slidenum">
              <a:rPr lang="en-US" smtClean="0"/>
              <a:pPr/>
              <a:t>21</a:t>
            </a:fld>
            <a:endParaRPr lang="en-US"/>
          </a:p>
        </p:txBody>
      </p:sp>
    </p:spTree>
    <p:extLst>
      <p:ext uri="{BB962C8B-B14F-4D97-AF65-F5344CB8AC3E}">
        <p14:creationId xmlns:p14="http://schemas.microsoft.com/office/powerpoint/2010/main" val="1634662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2650" cy="3519488"/>
          </a:xfrm>
        </p:spPr>
      </p:sp>
      <p:sp>
        <p:nvSpPr>
          <p:cNvPr id="3" name="Notes Placeholder 2"/>
          <p:cNvSpPr>
            <a:spLocks noGrp="1"/>
          </p:cNvSpPr>
          <p:nvPr>
            <p:ph type="body" idx="1"/>
          </p:nvPr>
        </p:nvSpPr>
        <p:spPr/>
        <p:txBody>
          <a:bodyPr/>
          <a:lstStyle/>
          <a:p>
            <a:r>
              <a:rPr lang="en-US" dirty="0"/>
              <a:t>Ok , so we know we covered a lot of information in a very short amount of time today.  Let’s review a few resources- </a:t>
            </a:r>
          </a:p>
          <a:p>
            <a:endParaRPr lang="en-US">
              <a:cs typeface="Calibri"/>
            </a:endParaRPr>
          </a:p>
          <a:p>
            <a:r>
              <a:rPr lang="en-US" dirty="0">
                <a:cs typeface="Calibri"/>
              </a:rPr>
              <a:t>The JFS 8072, 8073, and 8145 are available on Forms Central.  They will compare and contrast the kinship programs mentioned today.  </a:t>
            </a:r>
          </a:p>
          <a:p>
            <a:endParaRPr lang="en-US">
              <a:cs typeface="Calibri"/>
            </a:endParaRPr>
          </a:p>
          <a:p>
            <a:r>
              <a:rPr lang="en-US">
                <a:cs typeface="Calibri"/>
              </a:rPr>
              <a:t> </a:t>
            </a:r>
            <a:endParaRPr lang="en-US" dirty="0">
              <a:cs typeface="Calibri"/>
            </a:endParaRPr>
          </a:p>
        </p:txBody>
      </p:sp>
      <p:sp>
        <p:nvSpPr>
          <p:cNvPr id="4" name="Slide Number Placeholder 3"/>
          <p:cNvSpPr>
            <a:spLocks noGrp="1"/>
          </p:cNvSpPr>
          <p:nvPr>
            <p:ph type="sldNum" sz="quarter" idx="5"/>
          </p:nvPr>
        </p:nvSpPr>
        <p:spPr/>
        <p:txBody>
          <a:bodyPr/>
          <a:lstStyle/>
          <a:p>
            <a:fld id="{BCAB57FA-07D5-4208-A962-1A20CBF75EC1}" type="slidenum">
              <a:rPr lang="en-US" smtClean="0"/>
              <a:pPr/>
              <a:t>22</a:t>
            </a:fld>
            <a:endParaRPr lang="en-US"/>
          </a:p>
        </p:txBody>
      </p:sp>
    </p:spTree>
    <p:extLst>
      <p:ext uri="{BB962C8B-B14F-4D97-AF65-F5344CB8AC3E}">
        <p14:creationId xmlns:p14="http://schemas.microsoft.com/office/powerpoint/2010/main" val="3646399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AB57FA-07D5-4208-A962-1A20CBF75EC1}" type="slidenum">
              <a:rPr lang="en-US" smtClean="0"/>
              <a:pPr/>
              <a:t>23</a:t>
            </a:fld>
            <a:endParaRPr lang="en-US"/>
          </a:p>
        </p:txBody>
      </p:sp>
    </p:spTree>
    <p:extLst>
      <p:ext uri="{BB962C8B-B14F-4D97-AF65-F5344CB8AC3E}">
        <p14:creationId xmlns:p14="http://schemas.microsoft.com/office/powerpoint/2010/main" val="3680172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2650" cy="3519488"/>
          </a:xfrm>
        </p:spPr>
      </p:sp>
      <p:sp>
        <p:nvSpPr>
          <p:cNvPr id="3" name="Notes Placeholder 2"/>
          <p:cNvSpPr>
            <a:spLocks noGrp="1"/>
          </p:cNvSpPr>
          <p:nvPr>
            <p:ph type="body" idx="1"/>
          </p:nvPr>
        </p:nvSpPr>
        <p:spPr/>
        <p:txBody>
          <a:bodyPr/>
          <a:lstStyle/>
          <a:p>
            <a:endParaRPr lang="en-US" b="1" dirty="0"/>
          </a:p>
          <a:p>
            <a:endParaRPr lang="en-US" b="1"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BCAB57FA-07D5-4208-A962-1A20CBF75EC1}" type="slidenum">
              <a:rPr lang="en-US" smtClean="0"/>
              <a:pPr/>
              <a:t>24</a:t>
            </a:fld>
            <a:endParaRPr lang="en-US"/>
          </a:p>
        </p:txBody>
      </p:sp>
    </p:spTree>
    <p:extLst>
      <p:ext uri="{BB962C8B-B14F-4D97-AF65-F5344CB8AC3E}">
        <p14:creationId xmlns:p14="http://schemas.microsoft.com/office/powerpoint/2010/main" val="1873814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we want to thank you for all you do to help keep children and families safe in Ohio.  Have a great weekend! </a:t>
            </a:r>
          </a:p>
        </p:txBody>
      </p:sp>
      <p:sp>
        <p:nvSpPr>
          <p:cNvPr id="4" name="Slide Number Placeholder 3"/>
          <p:cNvSpPr>
            <a:spLocks noGrp="1"/>
          </p:cNvSpPr>
          <p:nvPr>
            <p:ph type="sldNum" sz="quarter" idx="5"/>
          </p:nvPr>
        </p:nvSpPr>
        <p:spPr/>
        <p:txBody>
          <a:bodyPr/>
          <a:lstStyle/>
          <a:p>
            <a:fld id="{BCAB57FA-07D5-4208-A962-1A20CBF75EC1}" type="slidenum">
              <a:rPr lang="en-US" smtClean="0"/>
              <a:pPr/>
              <a:t>25</a:t>
            </a:fld>
            <a:endParaRPr lang="en-US"/>
          </a:p>
        </p:txBody>
      </p:sp>
    </p:spTree>
    <p:extLst>
      <p:ext uri="{BB962C8B-B14F-4D97-AF65-F5344CB8AC3E}">
        <p14:creationId xmlns:p14="http://schemas.microsoft.com/office/powerpoint/2010/main" val="322640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these programs are described in three new publications.  I included hard copies in your packets today but they are also available on forms central on </a:t>
            </a:r>
            <a:r>
              <a:rPr lang="en-US" dirty="0" err="1"/>
              <a:t>emanuals</a:t>
            </a:r>
            <a:r>
              <a:rPr lang="en-US" dirty="0"/>
              <a:t>.  These are extremely useful tools you can use to discuss kinship programs with the caregivers you work with.  </a:t>
            </a:r>
          </a:p>
          <a:p>
            <a:endParaRPr lang="en-US" dirty="0"/>
          </a:p>
          <a:p>
            <a:r>
              <a:rPr lang="en-US" dirty="0"/>
              <a:t>The JFS 8072 is the ODJFS Programs supporting Kinship Caregivers and that packet describes each of the different programs we’re discussing today, along with their eligibility criteria and application requirements. </a:t>
            </a:r>
          </a:p>
          <a:p>
            <a:endParaRPr lang="en-US" dirty="0"/>
          </a:p>
          <a:p>
            <a:r>
              <a:rPr lang="en-US" dirty="0"/>
              <a:t>The JFS 8073 Caregiver Permanency Options brochure discusses the programs in relationship to establishing permanency for the kids under the care of kinship caregivers.   </a:t>
            </a:r>
          </a:p>
          <a:p>
            <a:endParaRPr lang="en-US" dirty="0"/>
          </a:p>
          <a:p>
            <a:r>
              <a:rPr lang="en-US" dirty="0">
                <a:cs typeface="Calibri"/>
              </a:rPr>
              <a:t>The 8145 is the Benefits Chart- This is an easy to read chart of the differences between adoption, legal custody, and legal custody with KGAP.  </a:t>
            </a:r>
          </a:p>
        </p:txBody>
      </p:sp>
      <p:sp>
        <p:nvSpPr>
          <p:cNvPr id="4" name="Slide Number Placeholder 3"/>
          <p:cNvSpPr>
            <a:spLocks noGrp="1"/>
          </p:cNvSpPr>
          <p:nvPr>
            <p:ph type="sldNum" sz="quarter" idx="10"/>
          </p:nvPr>
        </p:nvSpPr>
        <p:spPr/>
        <p:txBody>
          <a:bodyPr/>
          <a:lstStyle/>
          <a:p>
            <a:pPr defTabSz="926453" fontAlgn="auto">
              <a:spcBef>
                <a:spcPts val="0"/>
              </a:spcBef>
              <a:spcAft>
                <a:spcPts val="0"/>
              </a:spcAft>
              <a:defRPr/>
            </a:pPr>
            <a:fld id="{D759AF6D-BA0E-4594-94DB-478664329D2A}" type="slidenum">
              <a:rPr lang="en-US">
                <a:solidFill>
                  <a:prstClr val="black"/>
                </a:solidFill>
                <a:latin typeface="Calibri" panose="020F0502020204030204"/>
              </a:rPr>
              <a:pPr defTabSz="926453" fontAlgn="auto">
                <a:spcBef>
                  <a:spcPts val="0"/>
                </a:spcBef>
                <a:spcAft>
                  <a:spcPts val="0"/>
                </a:spcAft>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45248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453"/>
            <a:r>
              <a:rPr lang="en-US" b="0" dirty="0"/>
              <a:t>You also have a handout of this flowchart as well.</a:t>
            </a:r>
          </a:p>
          <a:p>
            <a:r>
              <a:rPr lang="en-US" b="0" dirty="0"/>
              <a:t>Before we get started going over the programs, I wanted to share this high level flowchart that provides a good visual of the different kinship support programs in Ohio. The chart has two main pathways – one where a children services agency is involved and the other where they are not.  All of the programs we will talk about today are reflected in this flowchart</a:t>
            </a:r>
          </a:p>
          <a:p>
            <a:endParaRPr lang="en-US" b="0" dirty="0"/>
          </a:p>
          <a:p>
            <a:r>
              <a:rPr lang="en-US" b="0" dirty="0"/>
              <a:t>You will also note that it includes the Ohio Works First – Child Only program administered through the local county dept of job and family services.  While we will not be discussing this program today, information on it is detailed in new Kinship Caregiver forms that were just mentioned.  </a:t>
            </a:r>
            <a:endParaRPr lang="en-US" dirty="0"/>
          </a:p>
        </p:txBody>
      </p:sp>
      <p:sp>
        <p:nvSpPr>
          <p:cNvPr id="4" name="Slide Number Placeholder 3"/>
          <p:cNvSpPr>
            <a:spLocks noGrp="1"/>
          </p:cNvSpPr>
          <p:nvPr>
            <p:ph type="sldNum" sz="quarter" idx="10"/>
          </p:nvPr>
        </p:nvSpPr>
        <p:spPr/>
        <p:txBody>
          <a:bodyPr/>
          <a:lstStyle/>
          <a:p>
            <a:pPr defTabSz="926453" fontAlgn="auto">
              <a:spcBef>
                <a:spcPts val="0"/>
              </a:spcBef>
              <a:spcAft>
                <a:spcPts val="0"/>
              </a:spcAft>
              <a:defRPr/>
            </a:pPr>
            <a:fld id="{D759AF6D-BA0E-4594-94DB-478664329D2A}" type="slidenum">
              <a:rPr lang="en-US">
                <a:solidFill>
                  <a:prstClr val="black"/>
                </a:solidFill>
                <a:latin typeface="Calibri" panose="020F0502020204030204"/>
              </a:rPr>
              <a:pPr defTabSz="926453" fontAlgn="auto">
                <a:spcBef>
                  <a:spcPts val="0"/>
                </a:spcBef>
                <a:spcAft>
                  <a:spcPts val="0"/>
                </a:spcAft>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52885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100" dirty="0"/>
              <a:t>We will start with the </a:t>
            </a:r>
            <a:r>
              <a:rPr lang="en-US" sz="1100" b="1" dirty="0"/>
              <a:t>Kinship Support Program or KSP</a:t>
            </a:r>
            <a:r>
              <a:rPr lang="en-US" sz="1100" dirty="0"/>
              <a:t>.</a:t>
            </a:r>
            <a:r>
              <a:rPr lang="en-US" sz="1100"/>
              <a:t> </a:t>
            </a:r>
            <a:r>
              <a:rPr lang="en-US" sz="1100" dirty="0"/>
              <a:t> KSP began in December 2020 and provides </a:t>
            </a:r>
            <a:r>
              <a:rPr lang="en-US" sz="1100" b="1" dirty="0"/>
              <a:t>financial payments </a:t>
            </a:r>
            <a:r>
              <a:rPr lang="en-US" sz="1100" dirty="0"/>
              <a:t>to kinship caregivers when a youth is in the custody of a PCSA or Title IV-E agency.</a:t>
            </a:r>
          </a:p>
          <a:p>
            <a:endParaRPr lang="en-US" sz="1100" dirty="0"/>
          </a:p>
          <a:p>
            <a:pPr marL="173710" indent="-173710">
              <a:buFont typeface="Arial" panose="020B0604020202020204" pitchFamily="34" charset="0"/>
              <a:buChar char="•"/>
            </a:pPr>
            <a:r>
              <a:rPr lang="en-US" sz="1100" dirty="0"/>
              <a:t>The daily payment is based on Ohio’s current </a:t>
            </a:r>
            <a:r>
              <a:rPr lang="en-US" sz="1100" b="1" dirty="0"/>
              <a:t>OWF Child Only Cash Assistance benefit for a 1 child household</a:t>
            </a:r>
            <a:r>
              <a:rPr lang="en-US" sz="1100" dirty="0"/>
              <a:t>.</a:t>
            </a:r>
            <a:r>
              <a:rPr lang="en-US" sz="1100"/>
              <a:t> </a:t>
            </a:r>
            <a:r>
              <a:rPr lang="en-US" sz="1100" dirty="0"/>
              <a:t> Currently that rate is $</a:t>
            </a:r>
            <a:r>
              <a:rPr lang="en-US" sz="1100" b="1" dirty="0"/>
              <a:t>10.80 a</a:t>
            </a:r>
            <a:r>
              <a:rPr lang="en-US" sz="1100" dirty="0"/>
              <a:t> day.</a:t>
            </a:r>
            <a:endParaRPr lang="en-US" sz="1100">
              <a:cs typeface="Calibri"/>
            </a:endParaRPr>
          </a:p>
          <a:p>
            <a:endParaRPr lang="en-US" sz="1100" dirty="0"/>
          </a:p>
          <a:p>
            <a:pPr marL="173710" indent="-173710">
              <a:buFont typeface="Arial" panose="020B0604020202020204" pitchFamily="34" charset="0"/>
              <a:buChar char="•"/>
            </a:pPr>
            <a:r>
              <a:rPr lang="en-US" sz="1100" dirty="0"/>
              <a:t>Due to this fact, many wonder </a:t>
            </a:r>
            <a:r>
              <a:rPr lang="en-US" sz="1100" b="1" dirty="0"/>
              <a:t>why</a:t>
            </a:r>
            <a:r>
              <a:rPr lang="en-US" sz="1100" dirty="0"/>
              <a:t> the program was </a:t>
            </a:r>
            <a:r>
              <a:rPr lang="en-US" sz="1100" b="1" dirty="0"/>
              <a:t>created.</a:t>
            </a:r>
            <a:r>
              <a:rPr lang="en-US" sz="1100"/>
              <a:t> </a:t>
            </a:r>
            <a:r>
              <a:rPr lang="en-US" sz="1100" dirty="0"/>
              <a:t> The kinship support program has </a:t>
            </a:r>
            <a:r>
              <a:rPr lang="en-US" sz="1100" b="1" dirty="0"/>
              <a:t>3 advantages over the OWF Child Only benefit</a:t>
            </a:r>
            <a:r>
              <a:rPr lang="en-US" sz="1100" dirty="0"/>
              <a:t>:</a:t>
            </a:r>
            <a:endParaRPr lang="en-US" sz="1100">
              <a:cs typeface="Calibri"/>
            </a:endParaRPr>
          </a:p>
          <a:p>
            <a:pPr marL="636936" lvl="1" indent="-173710">
              <a:buFont typeface="Arial" panose="020B0604020202020204" pitchFamily="34" charset="0"/>
              <a:buChar char="•"/>
            </a:pPr>
            <a:r>
              <a:rPr lang="en-US" sz="1100" dirty="0"/>
              <a:t>The kin caregiver </a:t>
            </a:r>
            <a:r>
              <a:rPr lang="en-US" sz="1100" b="1" dirty="0"/>
              <a:t>does not have to apply f</a:t>
            </a:r>
            <a:r>
              <a:rPr lang="en-US" sz="1100" dirty="0"/>
              <a:t>or the KSP payment, it is automatically issued through the Ohio SACWIS system once the kinship assessment is approved and the child is placed.</a:t>
            </a:r>
            <a:r>
              <a:rPr lang="en-US" sz="1100"/>
              <a:t>  </a:t>
            </a:r>
            <a:endParaRPr lang="en-US" sz="1100">
              <a:cs typeface="Calibri"/>
            </a:endParaRPr>
          </a:p>
          <a:p>
            <a:pPr marL="636936" lvl="1" indent="-173710">
              <a:buFont typeface="Arial" panose="020B0604020202020204" pitchFamily="34" charset="0"/>
              <a:buChar char="•"/>
            </a:pPr>
            <a:r>
              <a:rPr lang="en-US" sz="1100" b="1" dirty="0"/>
              <a:t>One of the eligibility requirements for OWF Child Only is that non-related kin have to hold legal custody.</a:t>
            </a:r>
            <a:r>
              <a:rPr lang="en-US" sz="1100" b="1"/>
              <a:t> </a:t>
            </a:r>
            <a:r>
              <a:rPr lang="en-US" sz="1100" b="1" dirty="0"/>
              <a:t> Therefore, if an agency has custody, non-related kin would not be eligible for OWF child only.</a:t>
            </a:r>
            <a:r>
              <a:rPr lang="en-US" sz="1100" b="1"/>
              <a:t> </a:t>
            </a:r>
            <a:r>
              <a:rPr lang="en-US" sz="1100" b="1" dirty="0"/>
              <a:t> They are eligible for this KSP payment.</a:t>
            </a:r>
            <a:r>
              <a:rPr lang="en-US" sz="1100" b="1"/>
              <a:t>  </a:t>
            </a:r>
            <a:endParaRPr lang="en-US" sz="1100" dirty="0"/>
          </a:p>
          <a:p>
            <a:pPr marL="636936" lvl="1" indent="-173710">
              <a:buFont typeface="Arial" panose="020B0604020202020204" pitchFamily="34" charset="0"/>
              <a:buChar char="•"/>
            </a:pPr>
            <a:r>
              <a:rPr lang="en-US" sz="1100" dirty="0"/>
              <a:t>Unlike the OWF program, </a:t>
            </a:r>
            <a:r>
              <a:rPr lang="en-US" sz="1100" b="1" dirty="0"/>
              <a:t>the rate paid per child does not decrease</a:t>
            </a:r>
            <a:r>
              <a:rPr lang="en-US" sz="1100" dirty="0"/>
              <a:t> for kin caregivers caring for </a:t>
            </a:r>
            <a:r>
              <a:rPr lang="en-US" sz="1100" b="1" dirty="0"/>
              <a:t>sibling groups</a:t>
            </a:r>
            <a:r>
              <a:rPr lang="en-US" sz="1100" dirty="0"/>
              <a:t>.</a:t>
            </a:r>
            <a:r>
              <a:rPr lang="en-US" sz="1100"/>
              <a:t> </a:t>
            </a:r>
            <a:r>
              <a:rPr lang="en-US" sz="1100" dirty="0"/>
              <a:t> For each child placed with the kin caregiver, the caregiver receives $10.80 a day.</a:t>
            </a:r>
            <a:endParaRPr lang="en-US" sz="1100">
              <a:cs typeface="Calibri"/>
            </a:endParaRPr>
          </a:p>
          <a:p>
            <a:pPr marL="636936" lvl="1" indent="-173710">
              <a:buFont typeface="Arial" panose="020B0604020202020204" pitchFamily="34" charset="0"/>
              <a:buChar char="•"/>
            </a:pPr>
            <a:endParaRPr lang="en-US" sz="1100" dirty="0"/>
          </a:p>
          <a:p>
            <a:pPr marL="173710" indent="-173710">
              <a:buFont typeface="Arial" panose="020B0604020202020204" pitchFamily="34" charset="0"/>
              <a:buChar char="•"/>
            </a:pPr>
            <a:r>
              <a:rPr lang="en-US" sz="1100" dirty="0"/>
              <a:t>As you can see </a:t>
            </a:r>
            <a:r>
              <a:rPr lang="en-US" sz="1100" b="1" dirty="0"/>
              <a:t>eligibility</a:t>
            </a:r>
            <a:r>
              <a:rPr lang="en-US" sz="1100" dirty="0"/>
              <a:t> for the program </a:t>
            </a:r>
            <a:r>
              <a:rPr lang="en-US" sz="1100" b="1" dirty="0"/>
              <a:t>is pretty straight-forward. Payments are received for up to 6 months, or until the child is no longer placed, or until the caregiver becomes a certified foster parent.</a:t>
            </a:r>
            <a:r>
              <a:rPr lang="en-US" sz="1100" b="1"/>
              <a:t>  </a:t>
            </a:r>
            <a:endParaRPr lang="en-US" sz="1100"/>
          </a:p>
          <a:p>
            <a:pPr marL="173710" indent="-173710">
              <a:buFont typeface="Arial" panose="020B0604020202020204" pitchFamily="34" charset="0"/>
              <a:buChar char="•"/>
            </a:pPr>
            <a:endParaRPr lang="en-US" sz="1100" dirty="0"/>
          </a:p>
          <a:p>
            <a:r>
              <a:rPr lang="en-US" sz="1100" dirty="0"/>
              <a:t>The </a:t>
            </a:r>
            <a:r>
              <a:rPr lang="en-US" sz="1100" b="1" dirty="0"/>
              <a:t>goal</a:t>
            </a:r>
            <a:r>
              <a:rPr lang="en-US" sz="1100" dirty="0"/>
              <a:t> of the program is to provide compensation to kinship caregivers upon placement of the child into their home.</a:t>
            </a:r>
            <a:r>
              <a:rPr lang="en-US" sz="1100"/>
              <a:t> </a:t>
            </a:r>
            <a:r>
              <a:rPr lang="en-US" sz="1100" dirty="0"/>
              <a:t> The timeframe allows the caregiver to complete the foster care </a:t>
            </a:r>
            <a:r>
              <a:rPr lang="en-US" sz="1100"/>
              <a:t>home study </a:t>
            </a:r>
            <a:r>
              <a:rPr lang="en-US" sz="1100" dirty="0"/>
              <a:t>process if they choose to do so.</a:t>
            </a:r>
            <a:r>
              <a:rPr lang="en-US" sz="1100"/>
              <a:t> </a:t>
            </a:r>
            <a:r>
              <a:rPr lang="en-US" sz="1100" dirty="0"/>
              <a:t> Then, once certified, the child will become a foster care placement and the caregiver will receive the full per diem.</a:t>
            </a:r>
            <a:r>
              <a:rPr lang="en-US" sz="1100"/>
              <a:t>  </a:t>
            </a:r>
            <a:endParaRPr lang="en-US" sz="1100" b="1"/>
          </a:p>
          <a:p>
            <a:endParaRPr lang="en-US" sz="1100" b="1" dirty="0"/>
          </a:p>
          <a:p>
            <a:r>
              <a:rPr lang="en-US" sz="1100" dirty="0"/>
              <a:t>In a few minutes we’ll talk about the </a:t>
            </a:r>
            <a:r>
              <a:rPr lang="en-US" sz="1100" b="1" dirty="0"/>
              <a:t>kinship guardianship assistance program or KGAP and I’ll show you why certifying these kin as foster parents becomes so important.</a:t>
            </a:r>
            <a:r>
              <a:rPr lang="en-US" sz="1100" b="1"/>
              <a:t>  </a:t>
            </a:r>
            <a:endParaRPr lang="en-US"/>
          </a:p>
          <a:p>
            <a:pPr marL="636936" lvl="1" indent="-17371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926453" fontAlgn="auto">
              <a:spcBef>
                <a:spcPts val="0"/>
              </a:spcBef>
              <a:spcAft>
                <a:spcPts val="0"/>
              </a:spcAft>
            </a:pPr>
            <a:fld id="{C09C2A1E-7C5B-4541-B473-51EDAF573AE6}" type="slidenum">
              <a:rPr lang="en-US">
                <a:solidFill>
                  <a:prstClr val="black"/>
                </a:solidFill>
                <a:latin typeface="Calibri"/>
              </a:rPr>
              <a:pPr defTabSz="926453" fontAlgn="auto">
                <a:spcBef>
                  <a:spcPts val="0"/>
                </a:spcBef>
                <a:spcAft>
                  <a:spcPts val="0"/>
                </a:spcAft>
              </a:pPr>
              <a:t>5</a:t>
            </a:fld>
            <a:endParaRPr lang="en-US">
              <a:solidFill>
                <a:prstClr val="black"/>
              </a:solidFill>
              <a:latin typeface="Calibri"/>
            </a:endParaRPr>
          </a:p>
        </p:txBody>
      </p:sp>
    </p:spTree>
    <p:extLst>
      <p:ext uri="{BB962C8B-B14F-4D97-AF65-F5344CB8AC3E}">
        <p14:creationId xmlns:p14="http://schemas.microsoft.com/office/powerpoint/2010/main" val="2157717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1" dirty="0"/>
              <a:t>The Kinship Permanency Incentive Program (KPIP) remains an option for kinship caregivers in Ohio.</a:t>
            </a:r>
            <a:r>
              <a:rPr lang="en-US" sz="1100" b="1"/>
              <a:t>    </a:t>
            </a:r>
            <a:endParaRPr lang="en-US" sz="1100" b="1" dirty="0"/>
          </a:p>
          <a:p>
            <a:endParaRPr lang="en-US" sz="1100" dirty="0"/>
          </a:p>
          <a:p>
            <a:r>
              <a:rPr lang="en-US" sz="1100" b="1" dirty="0"/>
              <a:t>KPIP provides periodic financial support, every 6 months, </a:t>
            </a:r>
            <a:r>
              <a:rPr lang="en-US" sz="1100" dirty="0"/>
              <a:t>for </a:t>
            </a:r>
            <a:r>
              <a:rPr lang="en-US" sz="1100" b="1" dirty="0"/>
              <a:t>children in the legal custody </a:t>
            </a:r>
            <a:r>
              <a:rPr lang="en-US" sz="1100" dirty="0"/>
              <a:t>of kin. The program is </a:t>
            </a:r>
            <a:r>
              <a:rPr lang="en-US" sz="1100" b="1" dirty="0"/>
              <a:t>designed </a:t>
            </a:r>
            <a:r>
              <a:rPr lang="en-US" sz="1100" dirty="0"/>
              <a:t>to help promote permanency for youth in kinship caregiver arrangements by helping to cover some of the costs of their care.</a:t>
            </a:r>
            <a:r>
              <a:rPr lang="en-US" sz="1100"/>
              <a:t>  </a:t>
            </a:r>
            <a:r>
              <a:rPr lang="en-US"/>
              <a:t>The initial payment is $525 and each additional payment (up to 8 total payments) is $300. These amounts are subject to change each year, but they have not changed in the past several years.</a:t>
            </a:r>
            <a:endParaRPr lang="en-US" sz="1100">
              <a:cs typeface="Calibri"/>
            </a:endParaRPr>
          </a:p>
          <a:p>
            <a:endParaRPr lang="en-US"/>
          </a:p>
          <a:p>
            <a:r>
              <a:rPr lang="en-US"/>
              <a:t> The caregivers’ income must not exceed 300% of the federal poverty level.  This amount is published by our office each year in the spring.  </a:t>
            </a:r>
            <a:endParaRPr lang="en-US">
              <a:cs typeface="Calibri"/>
            </a:endParaRPr>
          </a:p>
          <a:p>
            <a:endParaRPr lang="en-US" sz="1100">
              <a:cs typeface="Calibri"/>
            </a:endParaRPr>
          </a:p>
          <a:p>
            <a:r>
              <a:rPr lang="en-US" sz="1100" dirty="0"/>
              <a:t>In order to be eligible </a:t>
            </a:r>
            <a:r>
              <a:rPr lang="en-US" sz="1100"/>
              <a:t>the kinship caregiver must have legal custody and there </a:t>
            </a:r>
            <a:r>
              <a:rPr lang="en-US" sz="1100" dirty="0"/>
              <a:t>must be an approved kinship home assessment by the local PCSA, however the PCSA does NOT have to be involved with the family on an open case.</a:t>
            </a:r>
            <a:r>
              <a:rPr lang="en-US" sz="1100"/>
              <a:t> </a:t>
            </a:r>
            <a:r>
              <a:rPr lang="en-US" sz="1100" dirty="0"/>
              <a:t> This could be an informal arrangement done outside the children services umbrella.</a:t>
            </a:r>
            <a:r>
              <a:rPr lang="en-US" sz="1100"/>
              <a:t> The PCSA will then come and complete a kinship home assessment after the fact. </a:t>
            </a:r>
            <a:endParaRPr lang="en-US" sz="1100">
              <a:cs typeface="Calibri"/>
            </a:endParaRPr>
          </a:p>
          <a:p>
            <a:endParaRPr lang="en-US" sz="1100">
              <a:cs typeface="Calibri"/>
            </a:endParaRPr>
          </a:p>
          <a:p>
            <a:endParaRPr lang="en-US" sz="1100" dirty="0"/>
          </a:p>
          <a:p>
            <a:r>
              <a:rPr lang="en-US" sz="1100" b="1" dirty="0"/>
              <a:t>To apply, eligible kinship caregivers need to fill out an application at their local public children service agency.</a:t>
            </a:r>
            <a:endParaRPr lang="en-US" sz="1100" b="1">
              <a:cs typeface="Calibri"/>
            </a:endParaRPr>
          </a:p>
          <a:p>
            <a:endParaRPr lang="en-US" sz="1100" dirty="0"/>
          </a:p>
          <a:p>
            <a:r>
              <a:rPr lang="en-US" sz="1100" b="1" dirty="0"/>
              <a:t>Families receiving KGAP will not be eligible to also receive KPIP</a:t>
            </a:r>
            <a:endParaRPr lang="en-US" sz="1100" b="1">
              <a:cs typeface="Calibri"/>
            </a:endParaRPr>
          </a:p>
          <a:p>
            <a:endParaRPr lang="en-US" sz="1100" dirty="0"/>
          </a:p>
          <a:p>
            <a:endParaRPr lang="en-US" sz="1100" b="1" dirty="0"/>
          </a:p>
        </p:txBody>
      </p:sp>
      <p:sp>
        <p:nvSpPr>
          <p:cNvPr id="4" name="Slide Number Placeholder 3"/>
          <p:cNvSpPr>
            <a:spLocks noGrp="1"/>
          </p:cNvSpPr>
          <p:nvPr>
            <p:ph type="sldNum" sz="quarter" idx="5"/>
          </p:nvPr>
        </p:nvSpPr>
        <p:spPr/>
        <p:txBody>
          <a:bodyPr/>
          <a:lstStyle/>
          <a:p>
            <a:fld id="{C09C2A1E-7C5B-4541-B473-51EDAF573AE6}" type="slidenum">
              <a:rPr lang="en-US" smtClean="0"/>
              <a:pPr/>
              <a:t>6</a:t>
            </a:fld>
            <a:endParaRPr lang="en-US"/>
          </a:p>
        </p:txBody>
      </p:sp>
    </p:spTree>
    <p:extLst>
      <p:ext uri="{BB962C8B-B14F-4D97-AF65-F5344CB8AC3E}">
        <p14:creationId xmlns:p14="http://schemas.microsoft.com/office/powerpoint/2010/main" val="3844076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kinship caregiver program was established a few years ago and is run </a:t>
            </a:r>
            <a:r>
              <a:rPr lang="en-US"/>
              <a:t>by </a:t>
            </a:r>
            <a:r>
              <a:rPr lang="en-US" dirty="0"/>
              <a:t>each county department of job and family services,</a:t>
            </a:r>
            <a:r>
              <a:rPr lang="en-US"/>
              <a:t> </a:t>
            </a:r>
            <a:r>
              <a:rPr lang="en-US" dirty="0"/>
              <a:t>it is funded by prevention, retention and contingency PRC funds</a:t>
            </a:r>
            <a:r>
              <a:rPr lang="en-US"/>
              <a:t> through the Office of Family Assistance here at ODJFS</a:t>
            </a:r>
            <a:r>
              <a:rPr lang="en-US" dirty="0"/>
              <a:t>.</a:t>
            </a:r>
            <a:r>
              <a:rPr lang="en-US"/>
              <a:t> </a:t>
            </a:r>
            <a:endParaRPr lang="en-US" dirty="0"/>
          </a:p>
          <a:p>
            <a:endParaRPr lang="en-US" dirty="0"/>
          </a:p>
          <a:p>
            <a:r>
              <a:rPr lang="en-US" dirty="0"/>
              <a:t>For KCP purposes, a kinship caregiver is a relative by blood or adoption, or a legal custodian or guardian of the child.</a:t>
            </a:r>
            <a:endParaRPr lang="en-US">
              <a:cs typeface="Calibri"/>
            </a:endParaRPr>
          </a:p>
          <a:p>
            <a:endParaRPr lang="en-US" dirty="0"/>
          </a:p>
          <a:p>
            <a:r>
              <a:rPr lang="en-US" dirty="0"/>
              <a:t>KCP includes two </a:t>
            </a:r>
            <a:r>
              <a:rPr lang="en-US"/>
              <a:t>supports</a:t>
            </a:r>
            <a:r>
              <a:rPr lang="en-US" dirty="0"/>
              <a:t>, child care assistance and stabilization services. Child care assistance is based on income and the caregiver and child have to be below 200% of the federal poverty level.</a:t>
            </a:r>
            <a:r>
              <a:rPr lang="en-US"/>
              <a:t> </a:t>
            </a:r>
            <a:r>
              <a:rPr lang="en-US" dirty="0"/>
              <a:t> The caregiver also has to be employed or in training to prepare for employment.</a:t>
            </a:r>
            <a:r>
              <a:rPr lang="en-US"/>
              <a:t>  </a:t>
            </a:r>
            <a:endParaRPr lang="en-US">
              <a:cs typeface="Calibri"/>
            </a:endParaRPr>
          </a:p>
          <a:p>
            <a:endParaRPr lang="en-US" dirty="0"/>
          </a:p>
          <a:p>
            <a:r>
              <a:rPr lang="en-US" dirty="0"/>
              <a:t>For stabilization services, the child alone has to be below 200% of the federal poverty level.</a:t>
            </a:r>
            <a:r>
              <a:rPr lang="en-US"/>
              <a:t>  </a:t>
            </a:r>
            <a:endParaRPr lang="en-US">
              <a:cs typeface="Calibri"/>
            </a:endParaRPr>
          </a:p>
          <a:p>
            <a:endParaRPr lang="en-US" dirty="0"/>
          </a:p>
          <a:p>
            <a:r>
              <a:rPr lang="en-US">
                <a:cs typeface="Calibri"/>
              </a:rPr>
              <a:t>This program is run independently of the other kinship programs and doesn't impact caregiver's eligibility for other supports. </a:t>
            </a:r>
          </a:p>
        </p:txBody>
      </p:sp>
      <p:sp>
        <p:nvSpPr>
          <p:cNvPr id="4" name="Slide Number Placeholder 3"/>
          <p:cNvSpPr>
            <a:spLocks noGrp="1"/>
          </p:cNvSpPr>
          <p:nvPr>
            <p:ph type="sldNum" sz="quarter" idx="5"/>
          </p:nvPr>
        </p:nvSpPr>
        <p:spPr/>
        <p:txBody>
          <a:bodyPr/>
          <a:lstStyle/>
          <a:p>
            <a:fld id="{C09C2A1E-7C5B-4541-B473-51EDAF573AE6}" type="slidenum">
              <a:rPr lang="en-US" smtClean="0"/>
              <a:pPr/>
              <a:t>7</a:t>
            </a:fld>
            <a:endParaRPr lang="en-US"/>
          </a:p>
        </p:txBody>
      </p:sp>
    </p:spTree>
    <p:extLst>
      <p:ext uri="{BB962C8B-B14F-4D97-AF65-F5344CB8AC3E}">
        <p14:creationId xmlns:p14="http://schemas.microsoft.com/office/powerpoint/2010/main" val="2572300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26453">
              <a:defRPr/>
            </a:pPr>
            <a:r>
              <a:rPr lang="en-US" dirty="0"/>
              <a:t>Kinship Supports Intervention or KSI was developed as a core intervention of the Protect OHIO IV-E federal waiver demonstration project about 20 years ago. The project provided funding flexibility that allowed counties to serve children and families more strategically.</a:t>
            </a:r>
            <a:r>
              <a:rPr lang="en-US" dirty="0">
                <a:cs typeface="Calibri"/>
              </a:rPr>
              <a:t> KSI was implemented in 16 counties, and some of those counties have maintained the model to fidelity even though federal funding ended for the project a few years ago.</a:t>
            </a:r>
          </a:p>
          <a:p>
            <a:pPr defTabSz="926453">
              <a:defRPr/>
            </a:pPr>
            <a:endParaRPr lang="en-US" dirty="0">
              <a:cs typeface="Arial" panose="020B0604020202020204" pitchFamily="34" charset="0"/>
            </a:endParaRPr>
          </a:p>
          <a:p>
            <a:pPr defTabSz="926453">
              <a:defRPr/>
            </a:pPr>
            <a:endParaRPr lang="en-US" dirty="0">
              <a:cs typeface="Arial" panose="020B0604020202020204" pitchFamily="34" charset="0"/>
            </a:endParaRPr>
          </a:p>
          <a:p>
            <a:pPr>
              <a:defRPr/>
            </a:pPr>
            <a:r>
              <a:rPr lang="en-US" b="1" dirty="0"/>
              <a:t>The mission of the Kinship Supports Intervention is to promote kinship placement as best practice, increase attention to and support for kinship placements, caregivers, and families. </a:t>
            </a:r>
            <a:endParaRPr lang="en-US" b="1" dirty="0">
              <a:cs typeface="Calibri"/>
            </a:endParaRPr>
          </a:p>
          <a:p>
            <a:pPr defTabSz="926453">
              <a:defRPr/>
            </a:pPr>
            <a:r>
              <a:rPr lang="en-US" dirty="0">
                <a:solidFill>
                  <a:srgbClr val="595959"/>
                </a:solidFill>
                <a:latin typeface="Arial"/>
                <a:cs typeface="Arial"/>
              </a:rPr>
              <a:t>Ohio’s KSI targets relative and non-relative kinship caregivers of children involved in the child welfare system, regardless of custody status or supervision orders. </a:t>
            </a:r>
            <a:endParaRPr lang="en-US" dirty="0">
              <a:solidFill>
                <a:srgbClr val="595959"/>
              </a:solidFill>
              <a:latin typeface="Arial" panose="020B0604020202020204" pitchFamily="34" charset="0"/>
              <a:cs typeface="Arial" panose="020B0604020202020204" pitchFamily="34" charset="0"/>
            </a:endParaRPr>
          </a:p>
          <a:p>
            <a:pPr>
              <a:defRPr/>
            </a:pPr>
            <a:r>
              <a:rPr lang="en-US" dirty="0">
                <a:latin typeface="Arial"/>
                <a:cs typeface="Arial"/>
              </a:rPr>
              <a:t>When a parent is unable to take care of their child, Kinship caregivers often step in with little to no preparations. Kinship caregivers may experience a lack of readiness to take on the care of children and a lack of knowledge of the community resources that may be available to them. KSI assists them with these needs.</a:t>
            </a:r>
          </a:p>
          <a:p>
            <a:pPr>
              <a:defRPr/>
            </a:pPr>
            <a:r>
              <a:rPr lang="en-US" dirty="0">
                <a:latin typeface="Arial"/>
                <a:cs typeface="Arial"/>
              </a:rPr>
              <a:t>The counties implementing KSI employ a kinship coordinator at their agency who acts as a navigator for kinship families. </a:t>
            </a:r>
            <a:endParaRPr lang="en-US" dirty="0">
              <a:latin typeface="Arial" panose="020B0604020202020204" pitchFamily="34" charset="0"/>
              <a:cs typeface="Arial" panose="020B0604020202020204" pitchFamily="34" charset="0"/>
            </a:endParaRPr>
          </a:p>
          <a:p>
            <a:pPr>
              <a:defRPr/>
            </a:pPr>
            <a:r>
              <a:rPr lang="en-US" dirty="0">
                <a:latin typeface="Arial"/>
                <a:cs typeface="Arial"/>
              </a:rPr>
              <a:t>The KSI program includes kinship assessment tools and a needs assessment completed by the navigator with the family.  </a:t>
            </a:r>
            <a:endParaRPr lang="en-US" dirty="0"/>
          </a:p>
          <a:p>
            <a:endParaRPr lang="en-US" b="1" dirty="0"/>
          </a:p>
          <a:p>
            <a:r>
              <a:rPr lang="en-US" b="1" dirty="0"/>
              <a:t>Those documents help inform the caregiver’s Support Plan that is reviewed and updated regularly through monthly home visits with the family.  </a:t>
            </a:r>
            <a:endParaRPr lang="en-US" dirty="0"/>
          </a:p>
          <a:p>
            <a:endParaRPr lang="en-US" dirty="0"/>
          </a:p>
          <a:p>
            <a:r>
              <a:rPr lang="en-US" b="1" dirty="0"/>
              <a:t>A kinship Handbook was created by the involved </a:t>
            </a:r>
            <a:r>
              <a:rPr lang="en-US" b="1" dirty="0" err="1"/>
              <a:t>ProtectOhio</a:t>
            </a:r>
            <a:r>
              <a:rPr lang="en-US" b="1" dirty="0"/>
              <a:t> counties and </a:t>
            </a:r>
            <a:r>
              <a:rPr lang="en-US" dirty="0"/>
              <a:t>provided to each kinship caregiver upon placement of the child, or at the time of the home study. The handbook includes information regarding the services and supports available in that given community. </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C09C2A1E-7C5B-4541-B473-51EDAF573AE6}" type="slidenum">
              <a:rPr lang="en-US" smtClean="0"/>
              <a:pPr/>
              <a:t>8</a:t>
            </a:fld>
            <a:endParaRPr lang="en-US"/>
          </a:p>
        </p:txBody>
      </p:sp>
    </p:spTree>
    <p:extLst>
      <p:ext uri="{BB962C8B-B14F-4D97-AF65-F5344CB8AC3E}">
        <p14:creationId xmlns:p14="http://schemas.microsoft.com/office/powerpoint/2010/main" val="258847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err="1">
                <a:solidFill>
                  <a:schemeClr val="dk2"/>
                </a:solidFill>
                <a:latin typeface="Calibri"/>
                <a:ea typeface="Calibri"/>
                <a:cs typeface="Calibri"/>
                <a:sym typeface="Calibri"/>
              </a:rPr>
              <a:t>OhioKAN</a:t>
            </a:r>
            <a:r>
              <a:rPr lang="en-US" dirty="0">
                <a:solidFill>
                  <a:schemeClr val="dk2"/>
                </a:solidFill>
                <a:latin typeface="Calibri"/>
                <a:ea typeface="Calibri"/>
                <a:cs typeface="Calibri"/>
                <a:sym typeface="Calibri"/>
              </a:rPr>
              <a:t> is a fairly new program for ODJFS, implemented with the help of our vendor and partner, </a:t>
            </a:r>
            <a:r>
              <a:rPr lang="en-US" dirty="0" err="1">
                <a:solidFill>
                  <a:schemeClr val="dk2"/>
                </a:solidFill>
                <a:latin typeface="Calibri"/>
                <a:ea typeface="Calibri"/>
                <a:cs typeface="Calibri"/>
                <a:sym typeface="Calibri"/>
              </a:rPr>
              <a:t>Kinnect</a:t>
            </a:r>
            <a:r>
              <a:rPr lang="en-US" dirty="0">
                <a:solidFill>
                  <a:schemeClr val="dk2"/>
                </a:solidFill>
                <a:latin typeface="Calibri"/>
                <a:ea typeface="Calibri"/>
                <a:cs typeface="Calibri"/>
                <a:sym typeface="Calibri"/>
              </a:rPr>
              <a:t> – based out of Cleveland.  In just two short years, </a:t>
            </a:r>
            <a:r>
              <a:rPr lang="en-US" dirty="0" err="1">
                <a:solidFill>
                  <a:schemeClr val="dk2"/>
                </a:solidFill>
                <a:latin typeface="Calibri"/>
                <a:ea typeface="Calibri"/>
                <a:cs typeface="Calibri"/>
                <a:sym typeface="Calibri"/>
              </a:rPr>
              <a:t>OhioKAN</a:t>
            </a:r>
            <a:r>
              <a:rPr lang="en-US" dirty="0">
                <a:solidFill>
                  <a:schemeClr val="dk2"/>
                </a:solidFill>
                <a:latin typeface="Calibri"/>
                <a:ea typeface="Calibri"/>
                <a:cs typeface="Calibri"/>
                <a:sym typeface="Calibri"/>
              </a:rPr>
              <a:t> has served over 3500 families.</a:t>
            </a:r>
            <a:r>
              <a:rPr lang="en-US">
                <a:solidFill>
                  <a:schemeClr val="dk2"/>
                </a:solidFill>
                <a:latin typeface="Calibri"/>
                <a:ea typeface="Calibri"/>
                <a:cs typeface="Calibri"/>
                <a:sym typeface="Calibri"/>
              </a:rPr>
              <a:t>  </a:t>
            </a:r>
          </a:p>
          <a:p>
            <a:pPr defTabSz="926453">
              <a:defRPr/>
            </a:pPr>
            <a:endParaRPr lang="en-US" dirty="0">
              <a:solidFill>
                <a:schemeClr val="dk2"/>
              </a:solidFill>
              <a:latin typeface="Calibri"/>
              <a:ea typeface="Calibri"/>
              <a:cs typeface="Calibri"/>
              <a:sym typeface="Calibri"/>
            </a:endParaRPr>
          </a:p>
          <a:p>
            <a:pPr>
              <a:defRPr/>
            </a:pPr>
            <a:r>
              <a:rPr lang="en-US" dirty="0" err="1">
                <a:solidFill>
                  <a:schemeClr val="dk2"/>
                </a:solidFill>
                <a:latin typeface="Calibri"/>
                <a:ea typeface="Calibri"/>
                <a:cs typeface="Calibri"/>
                <a:sym typeface="Calibri"/>
              </a:rPr>
              <a:t>OhioKAN</a:t>
            </a:r>
            <a:r>
              <a:rPr lang="en-US" dirty="0">
                <a:solidFill>
                  <a:schemeClr val="dk2"/>
                </a:solidFill>
                <a:latin typeface="Calibri"/>
                <a:ea typeface="Calibri"/>
                <a:cs typeface="Calibri"/>
                <a:sym typeface="Calibri"/>
              </a:rPr>
              <a:t> is available in every part of the state and was created as a flexible and responsive program to meet the needs of kinship and adoptive families.</a:t>
            </a:r>
            <a:r>
              <a:rPr lang="en-US">
                <a:solidFill>
                  <a:schemeClr val="dk2"/>
                </a:solidFill>
                <a:latin typeface="Calibri"/>
                <a:ea typeface="Calibri"/>
                <a:cs typeface="Calibri"/>
                <a:sym typeface="Calibri"/>
              </a:rPr>
              <a:t> </a:t>
            </a:r>
            <a:endParaRPr lang="en-US">
              <a:solidFill>
                <a:schemeClr val="dk2"/>
              </a:solidFill>
              <a:latin typeface="Calibri"/>
              <a:ea typeface="Calibri"/>
              <a:cs typeface="Calibri"/>
            </a:endParaRPr>
          </a:p>
          <a:p>
            <a:pPr defTabSz="926453">
              <a:defRPr/>
            </a:pPr>
            <a:endParaRPr lang="en-US" dirty="0">
              <a:solidFill>
                <a:schemeClr val="dk2"/>
              </a:solidFill>
              <a:latin typeface="Calibri"/>
              <a:ea typeface="Calibri"/>
              <a:cs typeface="Calibri"/>
              <a:sym typeface="Calibri"/>
            </a:endParaRPr>
          </a:p>
          <a:p>
            <a:pPr defTabSz="926453">
              <a:defRPr/>
            </a:pPr>
            <a:r>
              <a:rPr lang="en-US" dirty="0" err="1">
                <a:solidFill>
                  <a:schemeClr val="dk2"/>
                </a:solidFill>
                <a:latin typeface="Calibri"/>
                <a:ea typeface="Calibri"/>
                <a:cs typeface="Calibri"/>
                <a:sym typeface="Calibri"/>
              </a:rPr>
              <a:t>OhioKAN</a:t>
            </a:r>
            <a:r>
              <a:rPr lang="en-US" dirty="0">
                <a:solidFill>
                  <a:schemeClr val="dk2"/>
                </a:solidFill>
                <a:latin typeface="Calibri"/>
                <a:ea typeface="Calibri"/>
                <a:cs typeface="Calibri"/>
                <a:sym typeface="Calibri"/>
              </a:rPr>
              <a:t> split the state into 10 regions to combine local knowledge with statewide resources. The Navigators are located within local agencies in each region. Some of these agencies may be familiar to you – Beech Acres, Village network, UMCH, and Adopt America Network, as well as county agencies- Warren County and Muskingum. To find the </a:t>
            </a:r>
            <a:r>
              <a:rPr lang="en-US" dirty="0" err="1">
                <a:solidFill>
                  <a:schemeClr val="dk2"/>
                </a:solidFill>
                <a:latin typeface="Calibri"/>
                <a:ea typeface="Calibri"/>
                <a:cs typeface="Calibri"/>
                <a:sym typeface="Calibri"/>
              </a:rPr>
              <a:t>OhioKAN</a:t>
            </a:r>
            <a:r>
              <a:rPr lang="en-US" dirty="0">
                <a:solidFill>
                  <a:schemeClr val="dk2"/>
                </a:solidFill>
                <a:latin typeface="Calibri"/>
                <a:ea typeface="Calibri"/>
                <a:cs typeface="Calibri"/>
                <a:sym typeface="Calibri"/>
              </a:rPr>
              <a:t> providers near you, you can go to the website and explore your region. This regional model was implemented to ensure </a:t>
            </a:r>
            <a:r>
              <a:rPr lang="en-US" i="1" dirty="0">
                <a:solidFill>
                  <a:schemeClr val="dk2"/>
                </a:solidFill>
                <a:latin typeface="Calibri"/>
                <a:ea typeface="Calibri"/>
                <a:cs typeface="Calibri"/>
                <a:sym typeface="Calibri"/>
              </a:rPr>
              <a:t>every</a:t>
            </a:r>
            <a:r>
              <a:rPr lang="en-US" dirty="0">
                <a:solidFill>
                  <a:schemeClr val="dk2"/>
                </a:solidFill>
                <a:latin typeface="Calibri"/>
                <a:ea typeface="Calibri"/>
                <a:cs typeface="Calibri"/>
                <a:sym typeface="Calibri"/>
              </a:rPr>
              <a:t> kinship and adoptive family who wants support is able to get it regardless of where they live.</a:t>
            </a:r>
            <a:endParaRPr lang="en-US" sz="1000"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C09C2A1E-7C5B-4541-B473-51EDAF573AE6}" type="slidenum">
              <a:rPr lang="en-US" smtClean="0"/>
              <a:pPr/>
              <a:t>9</a:t>
            </a:fld>
            <a:endParaRPr lang="en-US"/>
          </a:p>
        </p:txBody>
      </p:sp>
    </p:spTree>
    <p:extLst>
      <p:ext uri="{BB962C8B-B14F-4D97-AF65-F5344CB8AC3E}">
        <p14:creationId xmlns:p14="http://schemas.microsoft.com/office/powerpoint/2010/main" val="1053549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6A5DC-9A10-4C0C-8832-F4B2B2DACB3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5CC3FB-FE54-4A71-9C1E-3E3B7603187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E91BD4-68BF-4201-9CA9-9DA0F45850D0}"/>
              </a:ext>
            </a:extLst>
          </p:cNvPr>
          <p:cNvSpPr>
            <a:spLocks noGrp="1"/>
          </p:cNvSpPr>
          <p:nvPr>
            <p:ph type="dt" sz="half" idx="10"/>
          </p:nvPr>
        </p:nvSpPr>
        <p:spPr/>
        <p:txBody>
          <a:bodyPr/>
          <a:lstStyle/>
          <a:p>
            <a:fld id="{CBAB3C12-255C-4F4D-BC3E-176E7E670D25}" type="datetime1">
              <a:rPr lang="en-US" smtClean="0"/>
              <a:t>2/23/2023</a:t>
            </a:fld>
            <a:endParaRPr lang="en-US"/>
          </a:p>
        </p:txBody>
      </p:sp>
      <p:sp>
        <p:nvSpPr>
          <p:cNvPr id="5" name="Footer Placeholder 4">
            <a:extLst>
              <a:ext uri="{FF2B5EF4-FFF2-40B4-BE49-F238E27FC236}">
                <a16:creationId xmlns:a16="http://schemas.microsoft.com/office/drawing/2014/main" id="{F5A7BCE2-10B9-40A8-9C78-85A9CD695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B7BC8D-C8F3-48AA-AF77-0BFD18EF5FD1}"/>
              </a:ext>
            </a:extLst>
          </p:cNvPr>
          <p:cNvSpPr>
            <a:spLocks noGrp="1"/>
          </p:cNvSpPr>
          <p:nvPr>
            <p:ph type="sldNum" sz="quarter" idx="12"/>
          </p:nvPr>
        </p:nvSpPr>
        <p:spPr/>
        <p:txBody>
          <a:bodyPr/>
          <a:lstStyle/>
          <a:p>
            <a:fld id="{F722AA56-EF49-4BE6-ACB9-BF8FBD0A8963}" type="slidenum">
              <a:rPr lang="en-US" smtClean="0"/>
              <a:t>‹#›</a:t>
            </a:fld>
            <a:endParaRPr lang="en-US"/>
          </a:p>
        </p:txBody>
      </p:sp>
      <p:sp>
        <p:nvSpPr>
          <p:cNvPr id="7" name="TextBox 6">
            <a:extLst>
              <a:ext uri="{FF2B5EF4-FFF2-40B4-BE49-F238E27FC236}">
                <a16:creationId xmlns:a16="http://schemas.microsoft.com/office/drawing/2014/main" id="{C426D02F-C709-4415-A047-D483DE0D0E4F}"/>
              </a:ext>
            </a:extLst>
          </p:cNvPr>
          <p:cNvSpPr txBox="1"/>
          <p:nvPr userDrawn="1"/>
        </p:nvSpPr>
        <p:spPr>
          <a:xfrm>
            <a:off x="6466249" y="362080"/>
            <a:ext cx="2533650" cy="646331"/>
          </a:xfrm>
          <a:prstGeom prst="rect">
            <a:avLst/>
          </a:prstGeom>
          <a:noFill/>
        </p:spPr>
        <p:txBody>
          <a:bodyPr wrap="square" rtlCol="0">
            <a:spAutoFit/>
          </a:bodyPr>
          <a:lstStyle/>
          <a:p>
            <a:pPr algn="ctr"/>
            <a:r>
              <a:rPr lang="en-US"/>
              <a:t>Office of </a:t>
            </a:r>
          </a:p>
          <a:p>
            <a:r>
              <a:rPr lang="en-US"/>
              <a:t>Families and Children</a:t>
            </a:r>
          </a:p>
        </p:txBody>
      </p:sp>
    </p:spTree>
    <p:extLst>
      <p:ext uri="{BB962C8B-B14F-4D97-AF65-F5344CB8AC3E}">
        <p14:creationId xmlns:p14="http://schemas.microsoft.com/office/powerpoint/2010/main" val="3870379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BE901-D1E8-41FA-8539-29A673D2B0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255006-1B9E-49BD-9174-0C97A06C98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2F324-A2A5-4D0F-B333-7525195042D4}"/>
              </a:ext>
            </a:extLst>
          </p:cNvPr>
          <p:cNvSpPr>
            <a:spLocks noGrp="1"/>
          </p:cNvSpPr>
          <p:nvPr>
            <p:ph type="dt" sz="half" idx="10"/>
          </p:nvPr>
        </p:nvSpPr>
        <p:spPr/>
        <p:txBody>
          <a:bodyPr/>
          <a:lstStyle/>
          <a:p>
            <a:fld id="{ACA21993-D43A-4AD6-A4C1-02E3F2C3B02F}" type="datetime1">
              <a:rPr lang="en-US" smtClean="0"/>
              <a:t>2/23/2023</a:t>
            </a:fld>
            <a:endParaRPr lang="en-US"/>
          </a:p>
        </p:txBody>
      </p:sp>
      <p:sp>
        <p:nvSpPr>
          <p:cNvPr id="5" name="Footer Placeholder 4">
            <a:extLst>
              <a:ext uri="{FF2B5EF4-FFF2-40B4-BE49-F238E27FC236}">
                <a16:creationId xmlns:a16="http://schemas.microsoft.com/office/drawing/2014/main" id="{140A66DF-902E-4CF6-A2FD-037A1023B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F608D2-FCD7-4A02-9F72-F2825CA54A42}"/>
              </a:ext>
            </a:extLst>
          </p:cNvPr>
          <p:cNvSpPr>
            <a:spLocks noGrp="1"/>
          </p:cNvSpPr>
          <p:nvPr>
            <p:ph type="sldNum" sz="quarter" idx="12"/>
          </p:nvPr>
        </p:nvSpPr>
        <p:spPr/>
        <p:txBody>
          <a:bodyPr/>
          <a:lstStyle/>
          <a:p>
            <a:fld id="{F722AA56-EF49-4BE6-ACB9-BF8FBD0A8963}" type="slidenum">
              <a:rPr lang="en-US" smtClean="0"/>
              <a:t>‹#›</a:t>
            </a:fld>
            <a:endParaRPr lang="en-US"/>
          </a:p>
        </p:txBody>
      </p:sp>
      <p:sp>
        <p:nvSpPr>
          <p:cNvPr id="7" name="TextBox 6">
            <a:extLst>
              <a:ext uri="{FF2B5EF4-FFF2-40B4-BE49-F238E27FC236}">
                <a16:creationId xmlns:a16="http://schemas.microsoft.com/office/drawing/2014/main" id="{88C7594B-9277-4947-AB01-EBA8B7A626CC}"/>
              </a:ext>
            </a:extLst>
          </p:cNvPr>
          <p:cNvSpPr txBox="1"/>
          <p:nvPr userDrawn="1"/>
        </p:nvSpPr>
        <p:spPr>
          <a:xfrm>
            <a:off x="6466249" y="362080"/>
            <a:ext cx="2533650" cy="646331"/>
          </a:xfrm>
          <a:prstGeom prst="rect">
            <a:avLst/>
          </a:prstGeom>
          <a:noFill/>
        </p:spPr>
        <p:txBody>
          <a:bodyPr wrap="square" rtlCol="0">
            <a:spAutoFit/>
          </a:bodyPr>
          <a:lstStyle/>
          <a:p>
            <a:pPr algn="ctr"/>
            <a:r>
              <a:rPr lang="en-US"/>
              <a:t>Office of </a:t>
            </a:r>
          </a:p>
          <a:p>
            <a:r>
              <a:rPr lang="en-US"/>
              <a:t>Families and Children</a:t>
            </a:r>
          </a:p>
        </p:txBody>
      </p:sp>
    </p:spTree>
    <p:extLst>
      <p:ext uri="{BB962C8B-B14F-4D97-AF65-F5344CB8AC3E}">
        <p14:creationId xmlns:p14="http://schemas.microsoft.com/office/powerpoint/2010/main" val="2252479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98992C-E12D-4D9C-8580-D1F3C65A0B92}"/>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4B15CF-F5FF-48E0-A665-5770A306E390}"/>
              </a:ext>
            </a:extLst>
          </p:cNvPr>
          <p:cNvSpPr>
            <a:spLocks noGrp="1"/>
          </p:cNvSpPr>
          <p:nvPr>
            <p:ph type="body" orient="vert" idx="1"/>
          </p:nvPr>
        </p:nvSpPr>
        <p:spPr>
          <a:xfrm>
            <a:off x="628651"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B3430D-1052-4D8D-92CA-E21D663C7E05}"/>
              </a:ext>
            </a:extLst>
          </p:cNvPr>
          <p:cNvSpPr>
            <a:spLocks noGrp="1"/>
          </p:cNvSpPr>
          <p:nvPr>
            <p:ph type="dt" sz="half" idx="10"/>
          </p:nvPr>
        </p:nvSpPr>
        <p:spPr/>
        <p:txBody>
          <a:bodyPr/>
          <a:lstStyle/>
          <a:p>
            <a:fld id="{55071F43-A7DC-4269-931F-A009DE4A891B}" type="datetime1">
              <a:rPr lang="en-US" smtClean="0"/>
              <a:t>2/23/2023</a:t>
            </a:fld>
            <a:endParaRPr lang="en-US"/>
          </a:p>
        </p:txBody>
      </p:sp>
      <p:sp>
        <p:nvSpPr>
          <p:cNvPr id="5" name="Footer Placeholder 4">
            <a:extLst>
              <a:ext uri="{FF2B5EF4-FFF2-40B4-BE49-F238E27FC236}">
                <a16:creationId xmlns:a16="http://schemas.microsoft.com/office/drawing/2014/main" id="{0469CECC-5D0D-461E-A8A6-CACD4CEB0C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463A5A-C0D7-44F6-9C92-296156977948}"/>
              </a:ext>
            </a:extLst>
          </p:cNvPr>
          <p:cNvSpPr>
            <a:spLocks noGrp="1"/>
          </p:cNvSpPr>
          <p:nvPr>
            <p:ph type="sldNum" sz="quarter" idx="12"/>
          </p:nvPr>
        </p:nvSpPr>
        <p:spPr/>
        <p:txBody>
          <a:bodyPr/>
          <a:lstStyle/>
          <a:p>
            <a:fld id="{F722AA56-EF49-4BE6-ACB9-BF8FBD0A8963}" type="slidenum">
              <a:rPr lang="en-US" smtClean="0"/>
              <a:t>‹#›</a:t>
            </a:fld>
            <a:endParaRPr lang="en-US"/>
          </a:p>
        </p:txBody>
      </p:sp>
      <p:sp>
        <p:nvSpPr>
          <p:cNvPr id="7" name="TextBox 6">
            <a:extLst>
              <a:ext uri="{FF2B5EF4-FFF2-40B4-BE49-F238E27FC236}">
                <a16:creationId xmlns:a16="http://schemas.microsoft.com/office/drawing/2014/main" id="{91FDCA7E-872D-480A-A0D9-21BB06EDFE11}"/>
              </a:ext>
            </a:extLst>
          </p:cNvPr>
          <p:cNvSpPr txBox="1"/>
          <p:nvPr userDrawn="1"/>
        </p:nvSpPr>
        <p:spPr>
          <a:xfrm>
            <a:off x="6466249" y="362080"/>
            <a:ext cx="2533650" cy="646331"/>
          </a:xfrm>
          <a:prstGeom prst="rect">
            <a:avLst/>
          </a:prstGeom>
          <a:noFill/>
        </p:spPr>
        <p:txBody>
          <a:bodyPr wrap="square" rtlCol="0">
            <a:spAutoFit/>
          </a:bodyPr>
          <a:lstStyle/>
          <a:p>
            <a:pPr algn="ctr"/>
            <a:r>
              <a:rPr lang="en-US"/>
              <a:t>Office of </a:t>
            </a:r>
          </a:p>
          <a:p>
            <a:r>
              <a:rPr lang="en-US"/>
              <a:t>Families and Children</a:t>
            </a:r>
          </a:p>
        </p:txBody>
      </p:sp>
    </p:spTree>
    <p:extLst>
      <p:ext uri="{BB962C8B-B14F-4D97-AF65-F5344CB8AC3E}">
        <p14:creationId xmlns:p14="http://schemas.microsoft.com/office/powerpoint/2010/main" val="2610906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p:cNvSpPr>
            <a:spLocks noGrp="1"/>
          </p:cNvSpPr>
          <p:nvPr>
            <p:ph type="title"/>
          </p:nvPr>
        </p:nvSpPr>
        <p:spPr>
          <a:xfrm>
            <a:off x="228600" y="1610837"/>
            <a:ext cx="8686800" cy="788670"/>
          </a:xfrm>
          <a:prstGeom prst="rect">
            <a:avLst/>
          </a:prstGeom>
        </p:spPr>
        <p:txBody>
          <a:bodyPr vert="horz" lIns="91440" tIns="45720" rIns="91440" bIns="45720" rtlCol="0" anchor="t" anchorCtr="0">
            <a:normAutofit/>
          </a:bodyPr>
          <a:lstStyle/>
          <a:p>
            <a:r>
              <a:rPr lang="en-US"/>
              <a:t>Click to edit Master title style</a:t>
            </a:r>
          </a:p>
        </p:txBody>
      </p:sp>
      <p:sp>
        <p:nvSpPr>
          <p:cNvPr id="4" name="Slide Number Placeholder 5"/>
          <p:cNvSpPr>
            <a:spLocks noGrp="1"/>
          </p:cNvSpPr>
          <p:nvPr>
            <p:ph type="sldNum" sz="quarter" idx="12"/>
          </p:nvPr>
        </p:nvSpPr>
        <p:spPr>
          <a:xfrm>
            <a:off x="6553200" y="6356352"/>
            <a:ext cx="2133600" cy="365125"/>
          </a:xfrm>
        </p:spPr>
        <p:txBody>
          <a:bodyPr/>
          <a:lstStyle/>
          <a:p>
            <a:pPr>
              <a:defRPr/>
            </a:pPr>
            <a:fld id="{4E5FB94D-63C6-4883-BBAD-88E884DD59C0}" type="slidenum">
              <a:rPr lang="en-US" smtClean="0"/>
              <a:pPr>
                <a:defRPr/>
              </a:pPr>
              <a:t>‹#›</a:t>
            </a:fld>
            <a:endParaRPr lang="en-US"/>
          </a:p>
        </p:txBody>
      </p:sp>
      <p:sp>
        <p:nvSpPr>
          <p:cNvPr id="5" name="TextBox 4">
            <a:extLst>
              <a:ext uri="{FF2B5EF4-FFF2-40B4-BE49-F238E27FC236}">
                <a16:creationId xmlns:a16="http://schemas.microsoft.com/office/drawing/2014/main" id="{09AA115D-9DF9-401D-83F9-D088B43F92B0}"/>
              </a:ext>
            </a:extLst>
          </p:cNvPr>
          <p:cNvSpPr txBox="1"/>
          <p:nvPr userDrawn="1"/>
        </p:nvSpPr>
        <p:spPr>
          <a:xfrm>
            <a:off x="6466249" y="362080"/>
            <a:ext cx="2533650" cy="646331"/>
          </a:xfrm>
          <a:prstGeom prst="rect">
            <a:avLst/>
          </a:prstGeom>
          <a:noFill/>
        </p:spPr>
        <p:txBody>
          <a:bodyPr wrap="square" rtlCol="0">
            <a:spAutoFit/>
          </a:bodyPr>
          <a:lstStyle/>
          <a:p>
            <a:pPr algn="ctr"/>
            <a:r>
              <a:rPr lang="en-US"/>
              <a:t>Office of </a:t>
            </a:r>
          </a:p>
          <a:p>
            <a:r>
              <a:rPr lang="en-US"/>
              <a:t>Families and Children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2057400"/>
            <a:ext cx="4267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8600" y="2697162"/>
            <a:ext cx="4268788" cy="35512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24400" y="2057400"/>
            <a:ext cx="4191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697162"/>
            <a:ext cx="4191000" cy="35512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CC8C958C-762C-4BD4-8620-FF165B7F012B}" type="datetime1">
              <a:rPr lang="en-US" smtClean="0"/>
              <a:t>2/23/2023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203D7D1-234F-46B0-B65B-E2EA6808E7DF}" type="slidenum">
              <a:rPr lang="en-US" smtClean="0"/>
              <a:pPr>
                <a:defRPr/>
              </a:pPr>
              <a:t>‹#›</a:t>
            </a:fld>
            <a:endParaRPr lang="en-US"/>
          </a:p>
        </p:txBody>
      </p:sp>
      <p:sp>
        <p:nvSpPr>
          <p:cNvPr id="10" name="Title Placeholder 1"/>
          <p:cNvSpPr>
            <a:spLocks noGrp="1"/>
          </p:cNvSpPr>
          <p:nvPr>
            <p:ph type="title"/>
          </p:nvPr>
        </p:nvSpPr>
        <p:spPr>
          <a:xfrm>
            <a:off x="228600" y="1040130"/>
            <a:ext cx="8686800" cy="788670"/>
          </a:xfrm>
          <a:prstGeom prst="rect">
            <a:avLst/>
          </a:prstGeom>
        </p:spPr>
        <p:txBody>
          <a:bodyPr vert="horz" lIns="91440" tIns="45720" rIns="91440" bIns="45720" rtlCol="0" anchor="b" anchorCtr="0">
            <a:normAutofit/>
          </a:bodyPr>
          <a:lstStyle/>
          <a:p>
            <a:r>
              <a:rPr lang="en-US"/>
              <a:t>Click to edit Master title style</a:t>
            </a:r>
          </a:p>
        </p:txBody>
      </p:sp>
      <p:sp>
        <p:nvSpPr>
          <p:cNvPr id="11" name="TextBox 10">
            <a:extLst>
              <a:ext uri="{FF2B5EF4-FFF2-40B4-BE49-F238E27FC236}">
                <a16:creationId xmlns:a16="http://schemas.microsoft.com/office/drawing/2014/main" id="{889A4910-09AA-4932-A526-8EB07F4B4903}"/>
              </a:ext>
            </a:extLst>
          </p:cNvPr>
          <p:cNvSpPr txBox="1"/>
          <p:nvPr userDrawn="1"/>
        </p:nvSpPr>
        <p:spPr>
          <a:xfrm>
            <a:off x="6466249" y="362080"/>
            <a:ext cx="2533650" cy="646331"/>
          </a:xfrm>
          <a:prstGeom prst="rect">
            <a:avLst/>
          </a:prstGeom>
          <a:noFill/>
        </p:spPr>
        <p:txBody>
          <a:bodyPr wrap="square" rtlCol="0">
            <a:spAutoFit/>
          </a:bodyPr>
          <a:lstStyle/>
          <a:p>
            <a:pPr algn="ctr"/>
            <a:r>
              <a:rPr lang="en-US"/>
              <a:t>Office of </a:t>
            </a:r>
          </a:p>
          <a:p>
            <a:r>
              <a:rPr lang="en-US"/>
              <a:t>Families and Children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073A9944-A22F-45CF-9B40-309DB4F06662}" type="datetime1">
              <a:rPr lang="en-US" smtClean="0"/>
              <a:t>2/23/2023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F27EE4-8035-47B9-B45F-2B381BDAFFBC}" type="slidenum">
              <a:rPr lang="en-US" smtClean="0"/>
              <a:pPr>
                <a:defRPr/>
              </a:pPr>
              <a:t>‹#›</a:t>
            </a:fld>
            <a:endParaRPr lang="en-US"/>
          </a:p>
        </p:txBody>
      </p:sp>
      <p:sp>
        <p:nvSpPr>
          <p:cNvPr id="6" name="Title Placeholder 1"/>
          <p:cNvSpPr>
            <a:spLocks noGrp="1"/>
          </p:cNvSpPr>
          <p:nvPr>
            <p:ph type="title"/>
          </p:nvPr>
        </p:nvSpPr>
        <p:spPr>
          <a:xfrm>
            <a:off x="228600" y="1040130"/>
            <a:ext cx="8686800" cy="788670"/>
          </a:xfrm>
          <a:prstGeom prst="rect">
            <a:avLst/>
          </a:prstGeom>
        </p:spPr>
        <p:txBody>
          <a:bodyPr vert="horz" lIns="91440" tIns="45720" rIns="91440" bIns="45720" rtlCol="0" anchor="b" anchorCtr="0">
            <a:normAutofit/>
          </a:bodyPr>
          <a:lstStyle/>
          <a:p>
            <a:r>
              <a:rPr lang="en-US"/>
              <a:t>Click to edit Master title style</a:t>
            </a:r>
          </a:p>
        </p:txBody>
      </p:sp>
      <p:sp>
        <p:nvSpPr>
          <p:cNvPr id="7" name="TextBox 6">
            <a:extLst>
              <a:ext uri="{FF2B5EF4-FFF2-40B4-BE49-F238E27FC236}">
                <a16:creationId xmlns:a16="http://schemas.microsoft.com/office/drawing/2014/main" id="{D8F51601-0DE8-40F0-8C86-ABA05BC8E39D}"/>
              </a:ext>
            </a:extLst>
          </p:cNvPr>
          <p:cNvSpPr txBox="1"/>
          <p:nvPr userDrawn="1"/>
        </p:nvSpPr>
        <p:spPr>
          <a:xfrm>
            <a:off x="6466249" y="362080"/>
            <a:ext cx="2533650" cy="646331"/>
          </a:xfrm>
          <a:prstGeom prst="rect">
            <a:avLst/>
          </a:prstGeom>
          <a:noFill/>
        </p:spPr>
        <p:txBody>
          <a:bodyPr wrap="square" rtlCol="0">
            <a:spAutoFit/>
          </a:bodyPr>
          <a:lstStyle/>
          <a:p>
            <a:pPr algn="ctr"/>
            <a:r>
              <a:rPr lang="en-US"/>
              <a:t>Office of </a:t>
            </a:r>
          </a:p>
          <a:p>
            <a:r>
              <a:rPr lang="en-US"/>
              <a:t>Families and Children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613185" y="2509873"/>
            <a:ext cx="6315079" cy="917575"/>
          </a:xfrm>
          <a:prstGeom prst="rect">
            <a:avLst/>
          </a:prstGeom>
        </p:spPr>
        <p:txBody>
          <a:bodyPr/>
          <a:lstStyle>
            <a:lvl1pPr algn="l">
              <a:defRPr b="1">
                <a:solidFill>
                  <a:schemeClr val="accent5">
                    <a:lumMod val="50000"/>
                  </a:schemeClr>
                </a:solidFill>
              </a:defRPr>
            </a:lvl1pPr>
          </a:lstStyle>
          <a:p>
            <a:r>
              <a:rPr lang="en-US"/>
              <a:t>[Click to edit Master title style]</a:t>
            </a:r>
          </a:p>
        </p:txBody>
      </p:sp>
      <p:sp>
        <p:nvSpPr>
          <p:cNvPr id="10" name="Subtitle 2"/>
          <p:cNvSpPr>
            <a:spLocks noGrp="1"/>
          </p:cNvSpPr>
          <p:nvPr>
            <p:ph type="subTitle" idx="1"/>
          </p:nvPr>
        </p:nvSpPr>
        <p:spPr>
          <a:xfrm>
            <a:off x="1613185" y="3810000"/>
            <a:ext cx="4986011" cy="1828800"/>
          </a:xfrm>
        </p:spPr>
        <p:txBody>
          <a:bodyPr>
            <a:normAutofit/>
          </a:bodyPr>
          <a:lstStyle>
            <a:lvl1pPr marL="0" indent="0" algn="l">
              <a:buNone/>
              <a:defRPr lang="en-US" sz="1013" kern="1200" dirty="0">
                <a:solidFill>
                  <a:schemeClr val="accent6">
                    <a:lumMod val="50000"/>
                  </a:schemeClr>
                </a:solidFill>
                <a:latin typeface="+mn-lt"/>
                <a:ea typeface="+mn-ea"/>
                <a:cs typeface="+mn-cs"/>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pic>
        <p:nvPicPr>
          <p:cNvPr id="3" name="Picture 2">
            <a:extLst>
              <a:ext uri="{FF2B5EF4-FFF2-40B4-BE49-F238E27FC236}">
                <a16:creationId xmlns:a16="http://schemas.microsoft.com/office/drawing/2014/main" id="{FDBCA619-4F5D-462E-8C2B-E34A8B1DB1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735"/>
          <a:stretch/>
        </p:blipFill>
        <p:spPr>
          <a:xfrm>
            <a:off x="1332628" y="0"/>
            <a:ext cx="3654223" cy="800100"/>
          </a:xfrm>
          <a:prstGeom prst="rect">
            <a:avLst/>
          </a:prstGeom>
        </p:spPr>
      </p:pic>
      <p:sp>
        <p:nvSpPr>
          <p:cNvPr id="7" name="Rectangle 6">
            <a:extLst>
              <a:ext uri="{FF2B5EF4-FFF2-40B4-BE49-F238E27FC236}">
                <a16:creationId xmlns:a16="http://schemas.microsoft.com/office/drawing/2014/main" id="{91282E68-50B6-4917-BC19-253246513D44}"/>
              </a:ext>
            </a:extLst>
          </p:cNvPr>
          <p:cNvSpPr/>
          <p:nvPr userDrawn="1"/>
        </p:nvSpPr>
        <p:spPr>
          <a:xfrm>
            <a:off x="0" y="0"/>
            <a:ext cx="10668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8" name="Rectangle 7">
            <a:extLst>
              <a:ext uri="{FF2B5EF4-FFF2-40B4-BE49-F238E27FC236}">
                <a16:creationId xmlns:a16="http://schemas.microsoft.com/office/drawing/2014/main" id="{3E57E5BC-8CFB-4FF1-8731-859E343FAE40}"/>
              </a:ext>
            </a:extLst>
          </p:cNvPr>
          <p:cNvSpPr/>
          <p:nvPr userDrawn="1"/>
        </p:nvSpPr>
        <p:spPr>
          <a:xfrm>
            <a:off x="900560" y="0"/>
            <a:ext cx="2043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11" name="Rectangle 10">
            <a:extLst>
              <a:ext uri="{FF2B5EF4-FFF2-40B4-BE49-F238E27FC236}">
                <a16:creationId xmlns:a16="http://schemas.microsoft.com/office/drawing/2014/main" id="{70592907-2003-4E25-A0E8-D18682F78C52}"/>
              </a:ext>
            </a:extLst>
          </p:cNvPr>
          <p:cNvSpPr/>
          <p:nvPr userDrawn="1"/>
        </p:nvSpPr>
        <p:spPr>
          <a:xfrm>
            <a:off x="2759530" y="707572"/>
            <a:ext cx="2922815"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050">
                <a:solidFill>
                  <a:schemeClr val="tx2"/>
                </a:solidFill>
                <a:latin typeface="Univers" panose="020B0503020202020204" pitchFamily="34" charset="0"/>
              </a:rPr>
              <a:t>Mike DeWine, Governor</a:t>
            </a:r>
          </a:p>
          <a:p>
            <a:pPr algn="l"/>
            <a:r>
              <a:rPr lang="en-US" sz="1050">
                <a:solidFill>
                  <a:schemeClr val="tx2"/>
                </a:solidFill>
                <a:latin typeface="Univers" panose="020B0503020202020204" pitchFamily="34" charset="0"/>
              </a:rPr>
              <a:t>Jon Husted, Lt. Governor</a:t>
            </a:r>
          </a:p>
          <a:p>
            <a:pPr algn="l"/>
            <a:r>
              <a:rPr lang="en-US" sz="1050">
                <a:solidFill>
                  <a:schemeClr val="tx2"/>
                </a:solidFill>
                <a:latin typeface="Univers" panose="020B0503020202020204" pitchFamily="34" charset="0"/>
              </a:rPr>
              <a:t>Matt Damschroder, Director</a:t>
            </a:r>
          </a:p>
        </p:txBody>
      </p:sp>
      <p:sp>
        <p:nvSpPr>
          <p:cNvPr id="12" name="Rectangle 11">
            <a:extLst>
              <a:ext uri="{FF2B5EF4-FFF2-40B4-BE49-F238E27FC236}">
                <a16:creationId xmlns:a16="http://schemas.microsoft.com/office/drawing/2014/main" id="{FA4A867B-3E2C-48C8-9A00-A9DCF963DBA7}"/>
              </a:ext>
            </a:extLst>
          </p:cNvPr>
          <p:cNvSpPr/>
          <p:nvPr userDrawn="1"/>
        </p:nvSpPr>
        <p:spPr>
          <a:xfrm>
            <a:off x="7487867" y="30509"/>
            <a:ext cx="1650686" cy="382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chemeClr val="tx1"/>
                </a:solidFill>
                <a:effectLst/>
                <a:uLnTx/>
                <a:uFillTx/>
                <a:latin typeface="Univers" panose="020B0503020202020204" pitchFamily="34" charset="0"/>
                <a:ea typeface="+mn-ea"/>
                <a:cs typeface="+mn-cs"/>
              </a:rPr>
              <a:t>Health &amp; Human Services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chemeClr val="tx1"/>
                </a:solidFill>
                <a:effectLst/>
                <a:uLnTx/>
                <a:uFillTx/>
                <a:latin typeface="Univers" panose="020B0503020202020204" pitchFamily="34" charset="0"/>
                <a:ea typeface="+mn-ea"/>
                <a:cs typeface="+mn-cs"/>
              </a:rPr>
              <a:t>Office of Families and Children</a:t>
            </a:r>
          </a:p>
        </p:txBody>
      </p:sp>
    </p:spTree>
    <p:extLst>
      <p:ext uri="{BB962C8B-B14F-4D97-AF65-F5344CB8AC3E}">
        <p14:creationId xmlns:p14="http://schemas.microsoft.com/office/powerpoint/2010/main" val="378552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E0F7AD5-E45F-4736-83CE-D8C26C993A39}"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152400" y="685800"/>
            <a:ext cx="8839200" cy="685800"/>
          </a:xfrm>
          <a:prstGeom prst="rect">
            <a:avLst/>
          </a:prstGeom>
        </p:spPr>
        <p:txBody>
          <a:bodyPr/>
          <a:lstStyle>
            <a:lvl1pPr algn="l">
              <a:defRPr sz="2250" b="1">
                <a:solidFill>
                  <a:schemeClr val="accent2"/>
                </a:solidFill>
                <a:latin typeface="+mn-lt"/>
              </a:defRPr>
            </a:lvl1pPr>
          </a:lstStyle>
          <a:p>
            <a:r>
              <a:rPr lang="en-US"/>
              <a:t>Click to edit Master title style</a:t>
            </a:r>
          </a:p>
        </p:txBody>
      </p:sp>
      <p:sp>
        <p:nvSpPr>
          <p:cNvPr id="4" name="Text Placeholder 2">
            <a:extLst>
              <a:ext uri="{FF2B5EF4-FFF2-40B4-BE49-F238E27FC236}">
                <a16:creationId xmlns:a16="http://schemas.microsoft.com/office/drawing/2014/main" id="{10DA575E-5575-4EEF-8216-0490DFC3941A}"/>
              </a:ext>
            </a:extLst>
          </p:cNvPr>
          <p:cNvSpPr>
            <a:spLocks noGrp="1"/>
          </p:cNvSpPr>
          <p:nvPr>
            <p:ph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8DF74FB-48A0-43A2-A4B7-3FC93255D5E0}"/>
              </a:ext>
            </a:extLst>
          </p:cNvPr>
          <p:cNvSpPr/>
          <p:nvPr userDrawn="1"/>
        </p:nvSpPr>
        <p:spPr>
          <a:xfrm>
            <a:off x="0" y="0"/>
            <a:ext cx="9144000" cy="457200"/>
          </a:xfrm>
          <a:prstGeom prst="rect">
            <a:avLst/>
          </a:prstGeom>
          <a:solidFill>
            <a:srgbClr val="660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788">
              <a:solidFill>
                <a:prstClr val="white"/>
              </a:solidFill>
            </a:endParaRPr>
          </a:p>
        </p:txBody>
      </p:sp>
      <p:sp>
        <p:nvSpPr>
          <p:cNvPr id="8" name="Rectangle 7">
            <a:extLst>
              <a:ext uri="{FF2B5EF4-FFF2-40B4-BE49-F238E27FC236}">
                <a16:creationId xmlns:a16="http://schemas.microsoft.com/office/drawing/2014/main" id="{FB93BE49-655C-4E60-A87B-3FE86AD0D879}"/>
              </a:ext>
            </a:extLst>
          </p:cNvPr>
          <p:cNvSpPr/>
          <p:nvPr userDrawn="1"/>
        </p:nvSpPr>
        <p:spPr>
          <a:xfrm>
            <a:off x="705928" y="28851"/>
            <a:ext cx="1290512" cy="382629"/>
          </a:xfrm>
          <a:prstGeom prst="rect">
            <a:avLst/>
          </a:prstGeom>
          <a:solidFill>
            <a:srgbClr val="660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750">
                <a:latin typeface="Univers" panose="020B0503020202020204" pitchFamily="34" charset="0"/>
              </a:rPr>
              <a:t>Department of </a:t>
            </a:r>
          </a:p>
          <a:p>
            <a:pPr algn="l"/>
            <a:r>
              <a:rPr lang="en-US" sz="750">
                <a:latin typeface="Univers" panose="020B0503020202020204" pitchFamily="34" charset="0"/>
              </a:rPr>
              <a:t>Job and Family Services</a:t>
            </a:r>
          </a:p>
        </p:txBody>
      </p:sp>
      <p:pic>
        <p:nvPicPr>
          <p:cNvPr id="9" name="Picture 8">
            <a:extLst>
              <a:ext uri="{FF2B5EF4-FFF2-40B4-BE49-F238E27FC236}">
                <a16:creationId xmlns:a16="http://schemas.microsoft.com/office/drawing/2014/main" id="{67689EB7-B203-4145-8193-7E6519010E07}"/>
              </a:ext>
            </a:extLst>
          </p:cNvPr>
          <p:cNvPicPr>
            <a:picLocks noChangeAspect="1"/>
          </p:cNvPicPr>
          <p:nvPr userDrawn="1"/>
        </p:nvPicPr>
        <p:blipFill>
          <a:blip r:embed="rId2"/>
          <a:stretch>
            <a:fillRect/>
          </a:stretch>
        </p:blipFill>
        <p:spPr>
          <a:xfrm>
            <a:off x="62650" y="68806"/>
            <a:ext cx="612796" cy="314254"/>
          </a:xfrm>
          <a:prstGeom prst="rect">
            <a:avLst/>
          </a:prstGeom>
        </p:spPr>
      </p:pic>
      <p:sp>
        <p:nvSpPr>
          <p:cNvPr id="10" name="Rectangle 9">
            <a:extLst>
              <a:ext uri="{FF2B5EF4-FFF2-40B4-BE49-F238E27FC236}">
                <a16:creationId xmlns:a16="http://schemas.microsoft.com/office/drawing/2014/main" id="{94C23DB4-75E4-47D4-89C1-C82A77B45AD5}"/>
              </a:ext>
            </a:extLst>
          </p:cNvPr>
          <p:cNvSpPr/>
          <p:nvPr userDrawn="1"/>
        </p:nvSpPr>
        <p:spPr>
          <a:xfrm>
            <a:off x="7487867" y="30509"/>
            <a:ext cx="1650686" cy="382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chemeClr val="bg1"/>
                </a:solidFill>
                <a:effectLst/>
                <a:uLnTx/>
                <a:uFillTx/>
                <a:latin typeface="Univers" panose="020B0503020202020204" pitchFamily="34" charset="0"/>
                <a:ea typeface="+mn-ea"/>
                <a:cs typeface="+mn-cs"/>
              </a:rPr>
              <a:t>Health &amp; Human Services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chemeClr val="bg1"/>
                </a:solidFill>
                <a:effectLst/>
                <a:uLnTx/>
                <a:uFillTx/>
                <a:latin typeface="Univers" panose="020B0503020202020204" pitchFamily="34" charset="0"/>
                <a:ea typeface="+mn-ea"/>
                <a:cs typeface="+mn-cs"/>
              </a:rPr>
              <a:t>Office of Families and Children</a:t>
            </a:r>
          </a:p>
        </p:txBody>
      </p:sp>
    </p:spTree>
    <p:extLst>
      <p:ext uri="{BB962C8B-B14F-4D97-AF65-F5344CB8AC3E}">
        <p14:creationId xmlns:p14="http://schemas.microsoft.com/office/powerpoint/2010/main" val="3492471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8839200" cy="685800"/>
          </a:xfrm>
          <a:prstGeom prst="rect">
            <a:avLst/>
          </a:prstGeom>
        </p:spPr>
        <p:txBody>
          <a:bodyPr/>
          <a:lstStyle>
            <a:lvl1pPr algn="l">
              <a:defRPr sz="2250" b="1">
                <a:solidFill>
                  <a:srgbClr val="435363"/>
                </a:solidFill>
                <a:latin typeface="+mn-lt"/>
              </a:defRPr>
            </a:lvl1pPr>
          </a:lstStyle>
          <a:p>
            <a:r>
              <a:rPr lang="en-US"/>
              <a:t>Click to edit Master title style</a:t>
            </a:r>
          </a:p>
        </p:txBody>
      </p:sp>
      <p:sp>
        <p:nvSpPr>
          <p:cNvPr id="3" name="Content Placeholder 2"/>
          <p:cNvSpPr>
            <a:spLocks noGrp="1"/>
          </p:cNvSpPr>
          <p:nvPr>
            <p:ph idx="1"/>
          </p:nvPr>
        </p:nvSpPr>
        <p:spPr>
          <a:xfrm>
            <a:off x="457200" y="1447803"/>
            <a:ext cx="8229600" cy="4525963"/>
          </a:xfrm>
        </p:spPr>
        <p:txBody>
          <a:bodyPr/>
          <a:lstStyle>
            <a:lvl2pPr marL="417910" indent="-160735">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E0F7AD5-E45F-4736-83CE-D8C26C993A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101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685800" y="694944"/>
            <a:ext cx="7772400" cy="594360"/>
          </a:xfrm>
        </p:spPr>
        <p:txBody>
          <a:bodyPr vert="horz" lIns="0" tIns="45720" rIns="0" bIns="0" rtlCol="0" anchor="b" anchorCtr="0">
            <a:noAutofit/>
          </a:bodyPr>
          <a:lstStyle>
            <a:lvl1pPr>
              <a:defRPr lang="en-US" sz="2700" spc="-56" dirty="0">
                <a:latin typeface="+mj-lt"/>
              </a:defRPr>
            </a:lvl1pPr>
          </a:lstStyle>
          <a:p>
            <a:pPr lvl="0" defTabSz="514350">
              <a:lnSpc>
                <a:spcPct val="85000"/>
              </a:lnSpc>
            </a:pPr>
            <a:r>
              <a:rPr lang="en-US"/>
              <a:t>Click to edit Master title style</a:t>
            </a:r>
          </a:p>
        </p:txBody>
      </p:sp>
      <p:sp>
        <p:nvSpPr>
          <p:cNvPr id="4" name="Text Placeholder 8"/>
          <p:cNvSpPr>
            <a:spLocks noGrp="1"/>
          </p:cNvSpPr>
          <p:nvPr>
            <p:ph type="body" sz="quarter" idx="14"/>
          </p:nvPr>
        </p:nvSpPr>
        <p:spPr>
          <a:xfrm>
            <a:off x="686041" y="1353312"/>
            <a:ext cx="7772160" cy="475488"/>
          </a:xfrm>
        </p:spPr>
        <p:txBody>
          <a:bodyPr vert="horz" lIns="0" tIns="0" rIns="0" bIns="0" rtlCol="0">
            <a:noAutofit/>
          </a:bodyPr>
          <a:lstStyle>
            <a:lvl1pPr marL="0" indent="0">
              <a:buNone/>
              <a:defRPr lang="en-US" sz="900"/>
            </a:lvl1pPr>
          </a:lstStyle>
          <a:p>
            <a:pPr marL="171450" lvl="0" indent="-171450">
              <a:lnSpc>
                <a:spcPct val="130000"/>
              </a:lnSpc>
            </a:pPr>
            <a:r>
              <a:rPr lang="en-US"/>
              <a:t>Edit Master text styles</a:t>
            </a:r>
          </a:p>
        </p:txBody>
      </p:sp>
      <p:sp>
        <p:nvSpPr>
          <p:cNvPr id="8" name="Text Placeholder 5"/>
          <p:cNvSpPr>
            <a:spLocks noGrp="1"/>
          </p:cNvSpPr>
          <p:nvPr>
            <p:ph type="body" sz="quarter" idx="15" hasCustomPrompt="1"/>
          </p:nvPr>
        </p:nvSpPr>
        <p:spPr>
          <a:xfrm>
            <a:off x="686228" y="466344"/>
            <a:ext cx="2516886" cy="203200"/>
          </a:xfrm>
        </p:spPr>
        <p:txBody>
          <a:bodyPr vert="horz" lIns="0" tIns="0" rIns="0" bIns="0" rtlCol="0">
            <a:noAutofit/>
          </a:bodyPr>
          <a:lstStyle>
            <a:lvl1pPr marL="0" indent="0">
              <a:buNone/>
              <a:defRPr lang="en-US" sz="675" b="1" kern="0" cap="all" spc="188" baseline="0" dirty="0">
                <a:solidFill>
                  <a:schemeClr val="accent5">
                    <a:lumMod val="60000"/>
                    <a:lumOff val="40000"/>
                  </a:schemeClr>
                </a:solidFill>
                <a:ea typeface="Nexa Black" charset="0"/>
                <a:cs typeface="Nexa Black" charset="0"/>
              </a:defRPr>
            </a:lvl1pPr>
          </a:lstStyle>
          <a:p>
            <a:pPr marL="171450" lvl="0" indent="-171450"/>
            <a:r>
              <a:rPr lang="en-US"/>
              <a:t>BREADCRUMBS</a:t>
            </a:r>
          </a:p>
        </p:txBody>
      </p:sp>
    </p:spTree>
    <p:extLst>
      <p:ext uri="{BB962C8B-B14F-4D97-AF65-F5344CB8AC3E}">
        <p14:creationId xmlns:p14="http://schemas.microsoft.com/office/powerpoint/2010/main" val="3277376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0561" y="278988"/>
            <a:ext cx="7229889" cy="582404"/>
          </a:xfrm>
        </p:spPr>
        <p:txBody>
          <a:bodyPr/>
          <a:lstStyle/>
          <a:p>
            <a:r>
              <a:rPr lang="en-US"/>
              <a:t>Click to edit Master title style</a:t>
            </a:r>
          </a:p>
        </p:txBody>
      </p:sp>
      <p:sp>
        <p:nvSpPr>
          <p:cNvPr id="3" name="Content Placeholder 2"/>
          <p:cNvSpPr>
            <a:spLocks noGrp="1"/>
          </p:cNvSpPr>
          <p:nvPr>
            <p:ph idx="1"/>
          </p:nvPr>
        </p:nvSpPr>
        <p:spPr/>
        <p:txBody>
          <a:bodyPr/>
          <a:lstStyle>
            <a:lvl1pPr marL="171450" indent="-171450">
              <a:buClr>
                <a:srgbClr val="3D7AA9"/>
              </a:buClr>
              <a:buFont typeface="Lato" panose="020F0502020204030203" pitchFamily="34" charset="0"/>
              <a:buChar char="–"/>
              <a:defRPr/>
            </a:lvl1pPr>
            <a:lvl2pPr marL="514350" indent="-171450">
              <a:buClr>
                <a:srgbClr val="3D7AA9"/>
              </a:buClr>
              <a:buFont typeface="Lato" panose="020F0502020204030203" pitchFamily="34" charset="0"/>
              <a:buChar char="–"/>
              <a:defRPr/>
            </a:lvl2pPr>
            <a:lvl3pPr marL="857250" indent="-171450">
              <a:buClr>
                <a:srgbClr val="3D7AA9"/>
              </a:buClr>
              <a:buFont typeface="Lato" panose="020F0502020204030203" pitchFamily="34" charset="0"/>
              <a:buChar char="–"/>
              <a:defRPr/>
            </a:lvl3pPr>
            <a:lvl4pPr marL="1200150" indent="-171450">
              <a:buClr>
                <a:srgbClr val="3D7AA9"/>
              </a:buClr>
              <a:buFont typeface="Lato" panose="020F0502020204030203" pitchFamily="34" charset="0"/>
              <a:buChar char="–"/>
              <a:defRPr/>
            </a:lvl4pPr>
            <a:lvl5pPr marL="1543050" indent="-171450">
              <a:buClr>
                <a:srgbClr val="3D7AA9"/>
              </a:buClr>
              <a:buFont typeface="Lato" panose="020F0502020204030203"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77A32-041E-443A-AD4C-D06FD46026D1}" type="datetime1">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B3C781-0149-477A-842A-363DB5707FD6}" type="slidenum">
              <a:rPr lang="en-US" smtClean="0"/>
              <a:t>‹#›</a:t>
            </a:fld>
            <a:endParaRPr lang="en-US"/>
          </a:p>
        </p:txBody>
      </p:sp>
      <p:sp>
        <p:nvSpPr>
          <p:cNvPr id="9" name="Text Placeholder 8"/>
          <p:cNvSpPr>
            <a:spLocks noGrp="1"/>
          </p:cNvSpPr>
          <p:nvPr>
            <p:ph type="body" sz="quarter" idx="13" hasCustomPrompt="1"/>
          </p:nvPr>
        </p:nvSpPr>
        <p:spPr>
          <a:xfrm>
            <a:off x="860561" y="887829"/>
            <a:ext cx="7229889" cy="423862"/>
          </a:xfrm>
        </p:spPr>
        <p:txBody>
          <a:bodyPr>
            <a:normAutofit/>
          </a:bodyPr>
          <a:lstStyle>
            <a:lvl1pPr marL="0" indent="0">
              <a:buNone/>
              <a:defRPr sz="1500" baseline="0"/>
            </a:lvl1pPr>
          </a:lstStyle>
          <a:p>
            <a:pPr lvl="0"/>
            <a:r>
              <a:rPr lang="en-US"/>
              <a:t>Click to edit Master subtitle</a:t>
            </a:r>
          </a:p>
        </p:txBody>
      </p:sp>
      <p:cxnSp>
        <p:nvCxnSpPr>
          <p:cNvPr id="14" name="Straight Connector 13"/>
          <p:cNvCxnSpPr/>
          <p:nvPr userDrawn="1"/>
        </p:nvCxnSpPr>
        <p:spPr>
          <a:xfrm>
            <a:off x="795131" y="813078"/>
            <a:ext cx="729531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227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726FC-F883-4708-A4B5-92F16BF8E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357077-37AD-491A-9AE7-C6FE859709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D1021C-AC19-4DE5-9EA5-F33A4F6EBBF1}"/>
              </a:ext>
            </a:extLst>
          </p:cNvPr>
          <p:cNvSpPr>
            <a:spLocks noGrp="1"/>
          </p:cNvSpPr>
          <p:nvPr>
            <p:ph type="dt" sz="half" idx="10"/>
          </p:nvPr>
        </p:nvSpPr>
        <p:spPr/>
        <p:txBody>
          <a:bodyPr/>
          <a:lstStyle/>
          <a:p>
            <a:fld id="{CE671C38-5AE1-46F5-AACC-0B35488A95F7}" type="datetime1">
              <a:rPr lang="en-US" smtClean="0"/>
              <a:t>2/23/2023</a:t>
            </a:fld>
            <a:endParaRPr lang="en-US"/>
          </a:p>
        </p:txBody>
      </p:sp>
      <p:sp>
        <p:nvSpPr>
          <p:cNvPr id="5" name="Footer Placeholder 4">
            <a:extLst>
              <a:ext uri="{FF2B5EF4-FFF2-40B4-BE49-F238E27FC236}">
                <a16:creationId xmlns:a16="http://schemas.microsoft.com/office/drawing/2014/main" id="{4BA42A86-E6C7-4F26-B6E1-FF9720043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63A1C-343C-44C3-9DA6-A0271CDF0B6D}"/>
              </a:ext>
            </a:extLst>
          </p:cNvPr>
          <p:cNvSpPr>
            <a:spLocks noGrp="1"/>
          </p:cNvSpPr>
          <p:nvPr>
            <p:ph type="sldNum" sz="quarter" idx="12"/>
          </p:nvPr>
        </p:nvSpPr>
        <p:spPr/>
        <p:txBody>
          <a:bodyPr/>
          <a:lstStyle/>
          <a:p>
            <a:fld id="{F722AA56-EF49-4BE6-ACB9-BF8FBD0A8963}" type="slidenum">
              <a:rPr lang="en-US" smtClean="0"/>
              <a:t>‹#›</a:t>
            </a:fld>
            <a:endParaRPr lang="en-US"/>
          </a:p>
        </p:txBody>
      </p:sp>
      <p:sp>
        <p:nvSpPr>
          <p:cNvPr id="7" name="TextBox 6">
            <a:extLst>
              <a:ext uri="{FF2B5EF4-FFF2-40B4-BE49-F238E27FC236}">
                <a16:creationId xmlns:a16="http://schemas.microsoft.com/office/drawing/2014/main" id="{23974349-C6CC-4084-BE3D-62B73179F407}"/>
              </a:ext>
            </a:extLst>
          </p:cNvPr>
          <p:cNvSpPr txBox="1"/>
          <p:nvPr userDrawn="1"/>
        </p:nvSpPr>
        <p:spPr>
          <a:xfrm>
            <a:off x="6466249" y="362080"/>
            <a:ext cx="2533650" cy="646331"/>
          </a:xfrm>
          <a:prstGeom prst="rect">
            <a:avLst/>
          </a:prstGeom>
          <a:noFill/>
        </p:spPr>
        <p:txBody>
          <a:bodyPr wrap="square" rtlCol="0">
            <a:spAutoFit/>
          </a:bodyPr>
          <a:lstStyle/>
          <a:p>
            <a:pPr algn="ctr"/>
            <a:r>
              <a:rPr lang="en-US"/>
              <a:t>Office of </a:t>
            </a:r>
          </a:p>
          <a:p>
            <a:r>
              <a:rPr lang="en-US"/>
              <a:t>Families and Children</a:t>
            </a:r>
          </a:p>
        </p:txBody>
      </p:sp>
    </p:spTree>
    <p:extLst>
      <p:ext uri="{BB962C8B-B14F-4D97-AF65-F5344CB8AC3E}">
        <p14:creationId xmlns:p14="http://schemas.microsoft.com/office/powerpoint/2010/main" val="2634994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Breadcrumbs">
    <p:spTree>
      <p:nvGrpSpPr>
        <p:cNvPr id="1" name=""/>
        <p:cNvGrpSpPr/>
        <p:nvPr/>
      </p:nvGrpSpPr>
      <p:grpSpPr>
        <a:xfrm>
          <a:off x="0" y="0"/>
          <a:ext cx="0" cy="0"/>
          <a:chOff x="0" y="0"/>
          <a:chExt cx="0" cy="0"/>
        </a:xfrm>
      </p:grpSpPr>
      <p:sp>
        <p:nvSpPr>
          <p:cNvPr id="2" name="Title 1"/>
          <p:cNvSpPr>
            <a:spLocks noGrp="1"/>
          </p:cNvSpPr>
          <p:nvPr>
            <p:ph type="title"/>
          </p:nvPr>
        </p:nvSpPr>
        <p:spPr>
          <a:xfrm>
            <a:off x="685800" y="694944"/>
            <a:ext cx="7772400" cy="594360"/>
          </a:xfrm>
        </p:spPr>
        <p:txBody>
          <a:bodyPr vert="horz" lIns="0" tIns="45720" rIns="0" bIns="0" rtlCol="0" anchor="b" anchorCtr="0">
            <a:noAutofit/>
          </a:bodyPr>
          <a:lstStyle>
            <a:lvl1pPr>
              <a:defRPr lang="en-US" sz="2700" b="0" spc="-56" dirty="0">
                <a:latin typeface="+mj-lt"/>
              </a:defRPr>
            </a:lvl1pPr>
          </a:lstStyle>
          <a:p>
            <a:pPr lvl="0" defTabSz="514350">
              <a:lnSpc>
                <a:spcPct val="85000"/>
              </a:lnSpc>
            </a:pPr>
            <a:r>
              <a:rPr lang="en-US"/>
              <a:t>Click to edit Master title style</a:t>
            </a:r>
          </a:p>
        </p:txBody>
      </p:sp>
      <p:sp>
        <p:nvSpPr>
          <p:cNvPr id="3" name="Text Placeholder 5">
            <a:extLst>
              <a:ext uri="{FF2B5EF4-FFF2-40B4-BE49-F238E27FC236}">
                <a16:creationId xmlns:a16="http://schemas.microsoft.com/office/drawing/2014/main" id="{FD545910-EC58-4E59-AC9B-9F096DAB3584}"/>
              </a:ext>
            </a:extLst>
          </p:cNvPr>
          <p:cNvSpPr>
            <a:spLocks noGrp="1"/>
          </p:cNvSpPr>
          <p:nvPr>
            <p:ph type="body" sz="quarter" idx="15" hasCustomPrompt="1"/>
          </p:nvPr>
        </p:nvSpPr>
        <p:spPr>
          <a:xfrm>
            <a:off x="686228" y="466344"/>
            <a:ext cx="2516886" cy="203200"/>
          </a:xfrm>
        </p:spPr>
        <p:txBody>
          <a:bodyPr vert="horz" lIns="0" tIns="0" rIns="0" bIns="0" rtlCol="0">
            <a:noAutofit/>
          </a:bodyPr>
          <a:lstStyle>
            <a:lvl1pPr marL="0" indent="0">
              <a:buNone/>
              <a:defRPr lang="en-US" sz="675" b="1" kern="0" cap="all" spc="188" baseline="0" dirty="0">
                <a:solidFill>
                  <a:schemeClr val="accent5">
                    <a:lumMod val="60000"/>
                    <a:lumOff val="40000"/>
                  </a:schemeClr>
                </a:solidFill>
                <a:ea typeface="Nexa Black" charset="0"/>
                <a:cs typeface="Nexa Black" charset="0"/>
              </a:defRPr>
            </a:lvl1pPr>
          </a:lstStyle>
          <a:p>
            <a:pPr marL="171450" lvl="0" indent="-171450"/>
            <a:r>
              <a:rPr lang="en-US"/>
              <a:t>BREADCRUMBS</a:t>
            </a:r>
          </a:p>
        </p:txBody>
      </p:sp>
    </p:spTree>
    <p:extLst>
      <p:ext uri="{BB962C8B-B14F-4D97-AF65-F5344CB8AC3E}">
        <p14:creationId xmlns:p14="http://schemas.microsoft.com/office/powerpoint/2010/main" val="1601599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685800" y="804672"/>
            <a:ext cx="2514600" cy="1993390"/>
          </a:xfrm>
        </p:spPr>
        <p:txBody>
          <a:bodyPr vert="horz" lIns="0" tIns="45720" rIns="0" bIns="0" rtlCol="0" anchor="t" anchorCtr="0">
            <a:noAutofit/>
          </a:bodyPr>
          <a:lstStyle>
            <a:lvl1pPr>
              <a:defRPr lang="en-US" sz="2700" spc="-56" dirty="0">
                <a:latin typeface="+mj-lt"/>
              </a:defRPr>
            </a:lvl1pPr>
          </a:lstStyle>
          <a:p>
            <a:pPr lvl="0" defTabSz="514350">
              <a:lnSpc>
                <a:spcPct val="85000"/>
              </a:lnSpc>
            </a:pPr>
            <a:r>
              <a:rPr lang="en-US"/>
              <a:t>Click to edit Master title style</a:t>
            </a:r>
          </a:p>
        </p:txBody>
      </p:sp>
      <p:sp>
        <p:nvSpPr>
          <p:cNvPr id="8" name="Text Placeholder 5"/>
          <p:cNvSpPr>
            <a:spLocks noGrp="1"/>
          </p:cNvSpPr>
          <p:nvPr>
            <p:ph type="body" sz="quarter" idx="15" hasCustomPrompt="1"/>
          </p:nvPr>
        </p:nvSpPr>
        <p:spPr>
          <a:xfrm>
            <a:off x="686228" y="466344"/>
            <a:ext cx="2516886" cy="203200"/>
          </a:xfrm>
        </p:spPr>
        <p:txBody>
          <a:bodyPr vert="horz" lIns="0" tIns="0" rIns="0" bIns="0" rtlCol="0">
            <a:noAutofit/>
          </a:bodyPr>
          <a:lstStyle>
            <a:lvl1pPr marL="0" indent="0">
              <a:buNone/>
              <a:defRPr lang="en-US" sz="675" b="1" kern="0" cap="all" spc="188" baseline="0" dirty="0">
                <a:solidFill>
                  <a:schemeClr val="accent5">
                    <a:lumMod val="60000"/>
                    <a:lumOff val="40000"/>
                  </a:schemeClr>
                </a:solidFill>
                <a:ea typeface="Nexa Black" charset="0"/>
                <a:cs typeface="Nexa Black" charset="0"/>
              </a:defRPr>
            </a:lvl1pPr>
          </a:lstStyle>
          <a:p>
            <a:pPr marL="171450" lvl="0" indent="-171450"/>
            <a:r>
              <a:rPr lang="en-US"/>
              <a:t>BREADCRUMBS</a:t>
            </a:r>
          </a:p>
        </p:txBody>
      </p:sp>
      <p:sp>
        <p:nvSpPr>
          <p:cNvPr id="5" name="Text Placeholder 4"/>
          <p:cNvSpPr>
            <a:spLocks noGrp="1"/>
          </p:cNvSpPr>
          <p:nvPr>
            <p:ph type="body" sz="quarter" idx="16" hasCustomPrompt="1"/>
          </p:nvPr>
        </p:nvSpPr>
        <p:spPr>
          <a:xfrm>
            <a:off x="685801" y="2743200"/>
            <a:ext cx="2516981" cy="1169988"/>
          </a:xfrm>
        </p:spPr>
        <p:txBody>
          <a:bodyPr/>
          <a:lstStyle>
            <a:lvl1pPr marL="0" indent="0">
              <a:lnSpc>
                <a:spcPct val="130000"/>
              </a:lnSpc>
              <a:buNone/>
              <a:defRPr sz="900" baseline="0"/>
            </a:lvl1pPr>
          </a:lstStyle>
          <a:p>
            <a:pPr lvl="0"/>
            <a:r>
              <a:rPr lang="en-US"/>
              <a:t>Click to edit Master text styles</a:t>
            </a:r>
          </a:p>
        </p:txBody>
      </p:sp>
    </p:spTree>
    <p:extLst>
      <p:ext uri="{BB962C8B-B14F-4D97-AF65-F5344CB8AC3E}">
        <p14:creationId xmlns:p14="http://schemas.microsoft.com/office/powerpoint/2010/main" val="2610862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DAC32B-AC07-4DCA-8145-B2CCD925E69D}"/>
              </a:ext>
            </a:extLst>
          </p:cNvPr>
          <p:cNvSpPr>
            <a:spLocks noGrp="1"/>
          </p:cNvSpPr>
          <p:nvPr>
            <p:ph type="sldNum" sz="quarter" idx="10"/>
          </p:nvPr>
        </p:nvSpPr>
        <p:spPr/>
        <p:txBody>
          <a:bodyPr/>
          <a:lstStyle/>
          <a:p>
            <a:pPr fontAlgn="base">
              <a:spcBef>
                <a:spcPct val="0"/>
              </a:spcBef>
              <a:spcAft>
                <a:spcPct val="0"/>
              </a:spcAft>
            </a:pPr>
            <a:fld id="{2E0F7AD5-E45F-4736-83CE-D8C26C993A39}" type="slidenum">
              <a:rPr lang="en-US" smtClean="0">
                <a:solidFill>
                  <a:prstClr val="black">
                    <a:tint val="75000"/>
                  </a:prstClr>
                </a:solidFill>
                <a:latin typeface="Arial" charset="0"/>
              </a:rPr>
              <a:pPr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2426854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1D2DB8-844B-42AE-AD22-5FAD461C5367}"/>
              </a:ext>
            </a:extLst>
          </p:cNvPr>
          <p:cNvSpPr>
            <a:spLocks noGrp="1"/>
          </p:cNvSpPr>
          <p:nvPr>
            <p:ph type="dt" sz="half" idx="10"/>
          </p:nvPr>
        </p:nvSpPr>
        <p:spPr>
          <a:xfrm>
            <a:off x="628650" y="6356353"/>
            <a:ext cx="2057400" cy="365125"/>
          </a:xfrm>
          <a:prstGeom prst="rect">
            <a:avLst/>
          </a:prstGeom>
        </p:spPr>
        <p:txBody>
          <a:bodyPr/>
          <a:lstStyle/>
          <a:p>
            <a:fld id="{5B138E8E-1D65-41D1-8A0B-90E5D4C35824}" type="datetime1">
              <a:rPr lang="en-US" smtClean="0"/>
              <a:t>2/23/2023</a:t>
            </a:fld>
            <a:endParaRPr lang="en-US"/>
          </a:p>
        </p:txBody>
      </p:sp>
      <p:sp>
        <p:nvSpPr>
          <p:cNvPr id="3" name="Footer Placeholder 2">
            <a:extLst>
              <a:ext uri="{FF2B5EF4-FFF2-40B4-BE49-F238E27FC236}">
                <a16:creationId xmlns:a16="http://schemas.microsoft.com/office/drawing/2014/main" id="{A3E1C4B5-4383-496F-B8D4-C4690708D7AD}"/>
              </a:ext>
            </a:extLst>
          </p:cNvPr>
          <p:cNvSpPr>
            <a:spLocks noGrp="1"/>
          </p:cNvSpPr>
          <p:nvPr>
            <p:ph type="ftr" sz="quarter" idx="11"/>
          </p:nvPr>
        </p:nvSpPr>
        <p:spPr>
          <a:xfrm>
            <a:off x="3028950" y="6356353"/>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84F8973-79A7-4F82-9CEA-06F22A8FD143}"/>
              </a:ext>
            </a:extLst>
          </p:cNvPr>
          <p:cNvSpPr>
            <a:spLocks noGrp="1"/>
          </p:cNvSpPr>
          <p:nvPr>
            <p:ph type="sldNum" sz="quarter" idx="12"/>
          </p:nvPr>
        </p:nvSpPr>
        <p:spPr>
          <a:xfrm>
            <a:off x="6457950" y="6356353"/>
            <a:ext cx="2057400" cy="365125"/>
          </a:xfrm>
          <a:prstGeom prst="rect">
            <a:avLst/>
          </a:prstGeom>
        </p:spPr>
        <p:txBody>
          <a:bodyPr/>
          <a:lstStyle/>
          <a:p>
            <a:fld id="{2947EE8B-B9E2-4CB2-8A33-97A3FC1384E2}" type="slidenum">
              <a:rPr lang="en-US" smtClean="0"/>
              <a:t>‹#›</a:t>
            </a:fld>
            <a:endParaRPr lang="en-US"/>
          </a:p>
        </p:txBody>
      </p:sp>
    </p:spTree>
    <p:extLst>
      <p:ext uri="{BB962C8B-B14F-4D97-AF65-F5344CB8AC3E}">
        <p14:creationId xmlns:p14="http://schemas.microsoft.com/office/powerpoint/2010/main" val="158549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A604B-1E9C-4BDC-8CD3-0286AD1DC3FB}"/>
              </a:ext>
            </a:extLst>
          </p:cNvPr>
          <p:cNvSpPr>
            <a:spLocks noGrp="1"/>
          </p:cNvSpPr>
          <p:nvPr>
            <p:ph type="ctrTitle"/>
          </p:nvPr>
        </p:nvSpPr>
        <p:spPr>
          <a:xfrm>
            <a:off x="1143000" y="1122363"/>
            <a:ext cx="6858000" cy="2387600"/>
          </a:xfrm>
          <a:prstGeom prst="rect">
            <a:avLst/>
          </a:prstGeom>
        </p:spPr>
        <p:txBody>
          <a:bodyPr anchor="b"/>
          <a:lstStyle>
            <a:lvl1pPr algn="ctr">
              <a:defRPr sz="4500"/>
            </a:lvl1pPr>
          </a:lstStyle>
          <a:p>
            <a:endParaRPr lang="en-US"/>
          </a:p>
        </p:txBody>
      </p:sp>
      <p:sp>
        <p:nvSpPr>
          <p:cNvPr id="3" name="Subtitle 2">
            <a:extLst>
              <a:ext uri="{FF2B5EF4-FFF2-40B4-BE49-F238E27FC236}">
                <a16:creationId xmlns:a16="http://schemas.microsoft.com/office/drawing/2014/main" id="{9AFDBF11-779C-4D06-9CE7-62F3154F054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a:p>
        </p:txBody>
      </p:sp>
      <p:sp>
        <p:nvSpPr>
          <p:cNvPr id="4" name="Date Placeholder 3">
            <a:extLst>
              <a:ext uri="{FF2B5EF4-FFF2-40B4-BE49-F238E27FC236}">
                <a16:creationId xmlns:a16="http://schemas.microsoft.com/office/drawing/2014/main" id="{3423D636-E462-46C8-87C7-649C792DBA56}"/>
              </a:ext>
            </a:extLst>
          </p:cNvPr>
          <p:cNvSpPr>
            <a:spLocks noGrp="1"/>
          </p:cNvSpPr>
          <p:nvPr>
            <p:ph type="dt" sz="half" idx="10"/>
          </p:nvPr>
        </p:nvSpPr>
        <p:spPr>
          <a:xfrm>
            <a:off x="628650" y="6356353"/>
            <a:ext cx="2057400" cy="365125"/>
          </a:xfrm>
          <a:prstGeom prst="rect">
            <a:avLst/>
          </a:prstGeom>
        </p:spPr>
        <p:txBody>
          <a:bodyPr/>
          <a:lstStyle/>
          <a:p>
            <a:fld id="{BAFBF89C-3F98-433D-9DB5-4FB954A61039}" type="datetime1">
              <a:rPr lang="en-US" smtClean="0"/>
              <a:t>2/23/2023</a:t>
            </a:fld>
            <a:endParaRPr lang="en-US"/>
          </a:p>
        </p:txBody>
      </p:sp>
      <p:sp>
        <p:nvSpPr>
          <p:cNvPr id="5" name="Footer Placeholder 4">
            <a:extLst>
              <a:ext uri="{FF2B5EF4-FFF2-40B4-BE49-F238E27FC236}">
                <a16:creationId xmlns:a16="http://schemas.microsoft.com/office/drawing/2014/main" id="{83A18A3A-5B74-42F7-A807-F356C5231AF0}"/>
              </a:ext>
            </a:extLst>
          </p:cNvPr>
          <p:cNvSpPr>
            <a:spLocks noGrp="1"/>
          </p:cNvSpPr>
          <p:nvPr>
            <p:ph type="ftr" sz="quarter" idx="11"/>
          </p:nvPr>
        </p:nvSpPr>
        <p:spPr>
          <a:xfrm>
            <a:off x="3028950" y="6356353"/>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1B1158-DE85-4F7B-9260-9EFA77DC5E56}"/>
              </a:ext>
            </a:extLst>
          </p:cNvPr>
          <p:cNvSpPr>
            <a:spLocks noGrp="1"/>
          </p:cNvSpPr>
          <p:nvPr>
            <p:ph type="sldNum" sz="quarter" idx="12"/>
          </p:nvPr>
        </p:nvSpPr>
        <p:spPr>
          <a:xfrm>
            <a:off x="6457950" y="6356353"/>
            <a:ext cx="2057400" cy="365125"/>
          </a:xfrm>
          <a:prstGeom prst="rect">
            <a:avLst/>
          </a:prstGeom>
        </p:spPr>
        <p:txBody>
          <a:bodyPr/>
          <a:lstStyle/>
          <a:p>
            <a:fld id="{2947EE8B-B9E2-4CB2-8A33-97A3FC1384E2}" type="slidenum">
              <a:rPr lang="en-US" smtClean="0"/>
              <a:t>‹#›</a:t>
            </a:fld>
            <a:endParaRPr lang="en-US"/>
          </a:p>
        </p:txBody>
      </p:sp>
    </p:spTree>
    <p:extLst>
      <p:ext uri="{BB962C8B-B14F-4D97-AF65-F5344CB8AC3E}">
        <p14:creationId xmlns:p14="http://schemas.microsoft.com/office/powerpoint/2010/main" val="287483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A3E13-7739-4591-B0F0-90BACF002220}"/>
              </a:ext>
            </a:extLst>
          </p:cNvPr>
          <p:cNvSpPr>
            <a:spLocks noGrp="1"/>
          </p:cNvSpPr>
          <p:nvPr>
            <p:ph type="title"/>
          </p:nvPr>
        </p:nvSpPr>
        <p:spPr>
          <a:xfrm>
            <a:off x="623888" y="1709740"/>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39B243-E6E0-42D0-98FC-75337802685A}"/>
              </a:ext>
            </a:extLst>
          </p:cNvPr>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3D1037-8891-4DFB-B555-02DEB59C2DA0}"/>
              </a:ext>
            </a:extLst>
          </p:cNvPr>
          <p:cNvSpPr>
            <a:spLocks noGrp="1"/>
          </p:cNvSpPr>
          <p:nvPr>
            <p:ph type="dt" sz="half" idx="10"/>
          </p:nvPr>
        </p:nvSpPr>
        <p:spPr/>
        <p:txBody>
          <a:bodyPr/>
          <a:lstStyle/>
          <a:p>
            <a:fld id="{77BDFF2F-16B8-41E4-8E49-2551789DBA58}" type="datetime1">
              <a:rPr lang="en-US" smtClean="0"/>
              <a:t>2/23/2023</a:t>
            </a:fld>
            <a:endParaRPr lang="en-US"/>
          </a:p>
        </p:txBody>
      </p:sp>
      <p:sp>
        <p:nvSpPr>
          <p:cNvPr id="5" name="Footer Placeholder 4">
            <a:extLst>
              <a:ext uri="{FF2B5EF4-FFF2-40B4-BE49-F238E27FC236}">
                <a16:creationId xmlns:a16="http://schemas.microsoft.com/office/drawing/2014/main" id="{1E563586-5168-4B74-B8D8-F933968DB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2DBA4-2D6B-4681-BF60-7AA63D244563}"/>
              </a:ext>
            </a:extLst>
          </p:cNvPr>
          <p:cNvSpPr>
            <a:spLocks noGrp="1"/>
          </p:cNvSpPr>
          <p:nvPr>
            <p:ph type="sldNum" sz="quarter" idx="12"/>
          </p:nvPr>
        </p:nvSpPr>
        <p:spPr/>
        <p:txBody>
          <a:bodyPr/>
          <a:lstStyle/>
          <a:p>
            <a:fld id="{F722AA56-EF49-4BE6-ACB9-BF8FBD0A8963}" type="slidenum">
              <a:rPr lang="en-US" smtClean="0"/>
              <a:t>‹#›</a:t>
            </a:fld>
            <a:endParaRPr lang="en-US"/>
          </a:p>
        </p:txBody>
      </p:sp>
      <p:sp>
        <p:nvSpPr>
          <p:cNvPr id="7" name="TextBox 6">
            <a:extLst>
              <a:ext uri="{FF2B5EF4-FFF2-40B4-BE49-F238E27FC236}">
                <a16:creationId xmlns:a16="http://schemas.microsoft.com/office/drawing/2014/main" id="{B95EE2BE-24EF-434A-A549-ECB641C043B4}"/>
              </a:ext>
            </a:extLst>
          </p:cNvPr>
          <p:cNvSpPr txBox="1"/>
          <p:nvPr userDrawn="1"/>
        </p:nvSpPr>
        <p:spPr>
          <a:xfrm>
            <a:off x="6466249" y="362080"/>
            <a:ext cx="2533650" cy="646331"/>
          </a:xfrm>
          <a:prstGeom prst="rect">
            <a:avLst/>
          </a:prstGeom>
          <a:noFill/>
        </p:spPr>
        <p:txBody>
          <a:bodyPr wrap="square" rtlCol="0">
            <a:spAutoFit/>
          </a:bodyPr>
          <a:lstStyle/>
          <a:p>
            <a:pPr algn="ctr"/>
            <a:r>
              <a:rPr lang="en-US"/>
              <a:t>Office of </a:t>
            </a:r>
          </a:p>
          <a:p>
            <a:r>
              <a:rPr lang="en-US"/>
              <a:t>Families and Children</a:t>
            </a:r>
          </a:p>
        </p:txBody>
      </p:sp>
    </p:spTree>
    <p:extLst>
      <p:ext uri="{BB962C8B-B14F-4D97-AF65-F5344CB8AC3E}">
        <p14:creationId xmlns:p14="http://schemas.microsoft.com/office/powerpoint/2010/main" val="17280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4FCA1-69BA-4A23-A2C7-87D7797597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D72E1B-7032-4920-94E4-D655566CAA0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5E14D3-EAE1-47AE-B009-EA2C5863F4B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98973D-DE93-47F4-A131-EE692CACD8B0}"/>
              </a:ext>
            </a:extLst>
          </p:cNvPr>
          <p:cNvSpPr>
            <a:spLocks noGrp="1"/>
          </p:cNvSpPr>
          <p:nvPr>
            <p:ph type="dt" sz="half" idx="10"/>
          </p:nvPr>
        </p:nvSpPr>
        <p:spPr/>
        <p:txBody>
          <a:bodyPr/>
          <a:lstStyle/>
          <a:p>
            <a:fld id="{AE575FC0-881D-486F-8B9A-4226CD5F10BF}" type="datetime1">
              <a:rPr lang="en-US" smtClean="0"/>
              <a:t>2/23/2023</a:t>
            </a:fld>
            <a:endParaRPr lang="en-US"/>
          </a:p>
        </p:txBody>
      </p:sp>
      <p:sp>
        <p:nvSpPr>
          <p:cNvPr id="6" name="Footer Placeholder 5">
            <a:extLst>
              <a:ext uri="{FF2B5EF4-FFF2-40B4-BE49-F238E27FC236}">
                <a16:creationId xmlns:a16="http://schemas.microsoft.com/office/drawing/2014/main" id="{B2F5CB07-2544-40A0-9350-2D9D6C2A6F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493292-E48C-4DBB-8BAE-1A2AE5317513}"/>
              </a:ext>
            </a:extLst>
          </p:cNvPr>
          <p:cNvSpPr>
            <a:spLocks noGrp="1"/>
          </p:cNvSpPr>
          <p:nvPr>
            <p:ph type="sldNum" sz="quarter" idx="12"/>
          </p:nvPr>
        </p:nvSpPr>
        <p:spPr/>
        <p:txBody>
          <a:bodyPr/>
          <a:lstStyle/>
          <a:p>
            <a:fld id="{F722AA56-EF49-4BE6-ACB9-BF8FBD0A8963}" type="slidenum">
              <a:rPr lang="en-US" smtClean="0"/>
              <a:t>‹#›</a:t>
            </a:fld>
            <a:endParaRPr lang="en-US"/>
          </a:p>
        </p:txBody>
      </p:sp>
      <p:sp>
        <p:nvSpPr>
          <p:cNvPr id="8" name="TextBox 7">
            <a:extLst>
              <a:ext uri="{FF2B5EF4-FFF2-40B4-BE49-F238E27FC236}">
                <a16:creationId xmlns:a16="http://schemas.microsoft.com/office/drawing/2014/main" id="{32A54099-53D3-4079-A3BD-7F328673964C}"/>
              </a:ext>
            </a:extLst>
          </p:cNvPr>
          <p:cNvSpPr txBox="1"/>
          <p:nvPr userDrawn="1"/>
        </p:nvSpPr>
        <p:spPr>
          <a:xfrm>
            <a:off x="6466249" y="362080"/>
            <a:ext cx="2533650" cy="646331"/>
          </a:xfrm>
          <a:prstGeom prst="rect">
            <a:avLst/>
          </a:prstGeom>
          <a:noFill/>
        </p:spPr>
        <p:txBody>
          <a:bodyPr wrap="square" rtlCol="0">
            <a:spAutoFit/>
          </a:bodyPr>
          <a:lstStyle/>
          <a:p>
            <a:pPr algn="ctr"/>
            <a:r>
              <a:rPr lang="en-US"/>
              <a:t>Office of </a:t>
            </a:r>
          </a:p>
          <a:p>
            <a:r>
              <a:rPr lang="en-US"/>
              <a:t>Families and Children</a:t>
            </a:r>
          </a:p>
        </p:txBody>
      </p:sp>
    </p:spTree>
    <p:extLst>
      <p:ext uri="{BB962C8B-B14F-4D97-AF65-F5344CB8AC3E}">
        <p14:creationId xmlns:p14="http://schemas.microsoft.com/office/powerpoint/2010/main" val="2743716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41417-5A2E-4B2A-8FFE-ABA7EEF23C63}"/>
              </a:ext>
            </a:extLst>
          </p:cNvPr>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FD9388-B66B-4B7F-A193-F5F9B156D85A}"/>
              </a:ext>
            </a:extLst>
          </p:cNvPr>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D805F5-91AD-40AA-8E3A-860C43D0A97C}"/>
              </a:ext>
            </a:extLst>
          </p:cNvPr>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E703FD-1E03-48AC-8A19-D44875EBB6F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62DFC0-916D-47F9-AF61-9E130D23528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33AC53-5907-44CF-998F-7CB9A3A83430}"/>
              </a:ext>
            </a:extLst>
          </p:cNvPr>
          <p:cNvSpPr>
            <a:spLocks noGrp="1"/>
          </p:cNvSpPr>
          <p:nvPr>
            <p:ph type="dt" sz="half" idx="10"/>
          </p:nvPr>
        </p:nvSpPr>
        <p:spPr/>
        <p:txBody>
          <a:bodyPr/>
          <a:lstStyle/>
          <a:p>
            <a:fld id="{536599CD-DE2A-4670-94C0-919234B583DC}" type="datetime1">
              <a:rPr lang="en-US" smtClean="0"/>
              <a:t>2/23/2023</a:t>
            </a:fld>
            <a:endParaRPr lang="en-US"/>
          </a:p>
        </p:txBody>
      </p:sp>
      <p:sp>
        <p:nvSpPr>
          <p:cNvPr id="8" name="Footer Placeholder 7">
            <a:extLst>
              <a:ext uri="{FF2B5EF4-FFF2-40B4-BE49-F238E27FC236}">
                <a16:creationId xmlns:a16="http://schemas.microsoft.com/office/drawing/2014/main" id="{238ECC5A-A459-44DA-9484-BEA9B32CE8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B2AE0B-C523-4A8A-ABFE-27C7383A02CF}"/>
              </a:ext>
            </a:extLst>
          </p:cNvPr>
          <p:cNvSpPr>
            <a:spLocks noGrp="1"/>
          </p:cNvSpPr>
          <p:nvPr>
            <p:ph type="sldNum" sz="quarter" idx="12"/>
          </p:nvPr>
        </p:nvSpPr>
        <p:spPr/>
        <p:txBody>
          <a:bodyPr/>
          <a:lstStyle/>
          <a:p>
            <a:fld id="{F722AA56-EF49-4BE6-ACB9-BF8FBD0A8963}" type="slidenum">
              <a:rPr lang="en-US" smtClean="0"/>
              <a:t>‹#›</a:t>
            </a:fld>
            <a:endParaRPr lang="en-US"/>
          </a:p>
        </p:txBody>
      </p:sp>
      <p:sp>
        <p:nvSpPr>
          <p:cNvPr id="10" name="TextBox 9">
            <a:extLst>
              <a:ext uri="{FF2B5EF4-FFF2-40B4-BE49-F238E27FC236}">
                <a16:creationId xmlns:a16="http://schemas.microsoft.com/office/drawing/2014/main" id="{C1DE5A20-BEEB-428A-90E1-86247BDCE17F}"/>
              </a:ext>
            </a:extLst>
          </p:cNvPr>
          <p:cNvSpPr txBox="1"/>
          <p:nvPr userDrawn="1"/>
        </p:nvSpPr>
        <p:spPr>
          <a:xfrm>
            <a:off x="6466249" y="362080"/>
            <a:ext cx="2533650" cy="646331"/>
          </a:xfrm>
          <a:prstGeom prst="rect">
            <a:avLst/>
          </a:prstGeom>
          <a:noFill/>
        </p:spPr>
        <p:txBody>
          <a:bodyPr wrap="square" rtlCol="0">
            <a:spAutoFit/>
          </a:bodyPr>
          <a:lstStyle/>
          <a:p>
            <a:pPr algn="ctr"/>
            <a:r>
              <a:rPr lang="en-US"/>
              <a:t>Office of </a:t>
            </a:r>
          </a:p>
          <a:p>
            <a:r>
              <a:rPr lang="en-US"/>
              <a:t>Families and Children</a:t>
            </a:r>
          </a:p>
        </p:txBody>
      </p:sp>
    </p:spTree>
    <p:extLst>
      <p:ext uri="{BB962C8B-B14F-4D97-AF65-F5344CB8AC3E}">
        <p14:creationId xmlns:p14="http://schemas.microsoft.com/office/powerpoint/2010/main" val="480816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B4755-3E1C-49D3-B6D9-83048B6032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7F7D54-A918-4273-A456-DDDD320B274D}"/>
              </a:ext>
            </a:extLst>
          </p:cNvPr>
          <p:cNvSpPr>
            <a:spLocks noGrp="1"/>
          </p:cNvSpPr>
          <p:nvPr>
            <p:ph type="dt" sz="half" idx="10"/>
          </p:nvPr>
        </p:nvSpPr>
        <p:spPr/>
        <p:txBody>
          <a:bodyPr/>
          <a:lstStyle/>
          <a:p>
            <a:fld id="{B70191F4-11B3-40FE-8B5C-4859AAFD65F5}" type="datetime1">
              <a:rPr lang="en-US" smtClean="0"/>
              <a:t>2/23/2023</a:t>
            </a:fld>
            <a:endParaRPr lang="en-US"/>
          </a:p>
        </p:txBody>
      </p:sp>
      <p:sp>
        <p:nvSpPr>
          <p:cNvPr id="4" name="Footer Placeholder 3">
            <a:extLst>
              <a:ext uri="{FF2B5EF4-FFF2-40B4-BE49-F238E27FC236}">
                <a16:creationId xmlns:a16="http://schemas.microsoft.com/office/drawing/2014/main" id="{D8573F5D-2FEC-4613-8FEB-AC76818B9E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23D716-83A2-40F6-839E-2AE44DA98410}"/>
              </a:ext>
            </a:extLst>
          </p:cNvPr>
          <p:cNvSpPr>
            <a:spLocks noGrp="1"/>
          </p:cNvSpPr>
          <p:nvPr>
            <p:ph type="sldNum" sz="quarter" idx="12"/>
          </p:nvPr>
        </p:nvSpPr>
        <p:spPr/>
        <p:txBody>
          <a:bodyPr/>
          <a:lstStyle/>
          <a:p>
            <a:fld id="{F722AA56-EF49-4BE6-ACB9-BF8FBD0A8963}" type="slidenum">
              <a:rPr lang="en-US" smtClean="0"/>
              <a:t>‹#›</a:t>
            </a:fld>
            <a:endParaRPr lang="en-US"/>
          </a:p>
        </p:txBody>
      </p:sp>
      <p:sp>
        <p:nvSpPr>
          <p:cNvPr id="6" name="TextBox 5">
            <a:extLst>
              <a:ext uri="{FF2B5EF4-FFF2-40B4-BE49-F238E27FC236}">
                <a16:creationId xmlns:a16="http://schemas.microsoft.com/office/drawing/2014/main" id="{CD3C849B-7932-4C8B-BF9E-B472136DFDB8}"/>
              </a:ext>
            </a:extLst>
          </p:cNvPr>
          <p:cNvSpPr txBox="1"/>
          <p:nvPr userDrawn="1"/>
        </p:nvSpPr>
        <p:spPr>
          <a:xfrm>
            <a:off x="6466249" y="362080"/>
            <a:ext cx="2533650" cy="646331"/>
          </a:xfrm>
          <a:prstGeom prst="rect">
            <a:avLst/>
          </a:prstGeom>
          <a:noFill/>
        </p:spPr>
        <p:txBody>
          <a:bodyPr wrap="square" rtlCol="0">
            <a:spAutoFit/>
          </a:bodyPr>
          <a:lstStyle/>
          <a:p>
            <a:pPr algn="ctr"/>
            <a:r>
              <a:rPr lang="en-US"/>
              <a:t>Office of </a:t>
            </a:r>
          </a:p>
          <a:p>
            <a:r>
              <a:rPr lang="en-US"/>
              <a:t>Families and Children</a:t>
            </a:r>
          </a:p>
        </p:txBody>
      </p:sp>
    </p:spTree>
    <p:extLst>
      <p:ext uri="{BB962C8B-B14F-4D97-AF65-F5344CB8AC3E}">
        <p14:creationId xmlns:p14="http://schemas.microsoft.com/office/powerpoint/2010/main" val="1963668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61D065-686A-4905-83A7-6F43A674CC6A}"/>
              </a:ext>
            </a:extLst>
          </p:cNvPr>
          <p:cNvSpPr>
            <a:spLocks noGrp="1"/>
          </p:cNvSpPr>
          <p:nvPr>
            <p:ph type="dt" sz="half" idx="10"/>
          </p:nvPr>
        </p:nvSpPr>
        <p:spPr/>
        <p:txBody>
          <a:bodyPr/>
          <a:lstStyle/>
          <a:p>
            <a:fld id="{51B7923A-FC20-4BB8-8AB2-120F80926060}" type="datetime1">
              <a:rPr lang="en-US" smtClean="0"/>
              <a:t>2/23/2023</a:t>
            </a:fld>
            <a:endParaRPr lang="en-US"/>
          </a:p>
        </p:txBody>
      </p:sp>
      <p:sp>
        <p:nvSpPr>
          <p:cNvPr id="3" name="Footer Placeholder 2">
            <a:extLst>
              <a:ext uri="{FF2B5EF4-FFF2-40B4-BE49-F238E27FC236}">
                <a16:creationId xmlns:a16="http://schemas.microsoft.com/office/drawing/2014/main" id="{21ABB235-8914-49E6-824B-1862D389B6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0F1C6E-DC51-45F5-84E3-FD80A63840D5}"/>
              </a:ext>
            </a:extLst>
          </p:cNvPr>
          <p:cNvSpPr>
            <a:spLocks noGrp="1"/>
          </p:cNvSpPr>
          <p:nvPr>
            <p:ph type="sldNum" sz="quarter" idx="12"/>
          </p:nvPr>
        </p:nvSpPr>
        <p:spPr/>
        <p:txBody>
          <a:bodyPr/>
          <a:lstStyle/>
          <a:p>
            <a:fld id="{F722AA56-EF49-4BE6-ACB9-BF8FBD0A8963}" type="slidenum">
              <a:rPr lang="en-US" smtClean="0"/>
              <a:t>‹#›</a:t>
            </a:fld>
            <a:endParaRPr lang="en-US"/>
          </a:p>
        </p:txBody>
      </p:sp>
      <p:sp>
        <p:nvSpPr>
          <p:cNvPr id="5" name="TextBox 4">
            <a:extLst>
              <a:ext uri="{FF2B5EF4-FFF2-40B4-BE49-F238E27FC236}">
                <a16:creationId xmlns:a16="http://schemas.microsoft.com/office/drawing/2014/main" id="{D573285D-2D11-4CD0-B022-B8D95167CCF7}"/>
              </a:ext>
            </a:extLst>
          </p:cNvPr>
          <p:cNvSpPr txBox="1"/>
          <p:nvPr userDrawn="1"/>
        </p:nvSpPr>
        <p:spPr>
          <a:xfrm>
            <a:off x="6466249" y="362080"/>
            <a:ext cx="2533650" cy="646331"/>
          </a:xfrm>
          <a:prstGeom prst="rect">
            <a:avLst/>
          </a:prstGeom>
          <a:noFill/>
        </p:spPr>
        <p:txBody>
          <a:bodyPr wrap="square" rtlCol="0">
            <a:spAutoFit/>
          </a:bodyPr>
          <a:lstStyle/>
          <a:p>
            <a:pPr algn="ctr"/>
            <a:r>
              <a:rPr lang="en-US"/>
              <a:t>Office of </a:t>
            </a:r>
          </a:p>
          <a:p>
            <a:r>
              <a:rPr lang="en-US"/>
              <a:t>Families and Children</a:t>
            </a:r>
          </a:p>
        </p:txBody>
      </p:sp>
    </p:spTree>
    <p:extLst>
      <p:ext uri="{BB962C8B-B14F-4D97-AF65-F5344CB8AC3E}">
        <p14:creationId xmlns:p14="http://schemas.microsoft.com/office/powerpoint/2010/main" val="540886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1E91-F68F-43C8-B89E-957DF6459AD3}"/>
              </a:ext>
            </a:extLst>
          </p:cNvPr>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493EC9-E01C-4287-A7F4-2AF96B48867F}"/>
              </a:ext>
            </a:extLst>
          </p:cNvPr>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D6056C-850F-438B-8246-3294D0C4FD3D}"/>
              </a:ext>
            </a:extLst>
          </p:cNvPr>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21BA58-52ED-406C-8D1B-4CDD3578764A}"/>
              </a:ext>
            </a:extLst>
          </p:cNvPr>
          <p:cNvSpPr>
            <a:spLocks noGrp="1"/>
          </p:cNvSpPr>
          <p:nvPr>
            <p:ph type="dt" sz="half" idx="10"/>
          </p:nvPr>
        </p:nvSpPr>
        <p:spPr/>
        <p:txBody>
          <a:bodyPr/>
          <a:lstStyle/>
          <a:p>
            <a:fld id="{E6E25059-5184-4F7C-9B25-10FAA68DA4D5}" type="datetime1">
              <a:rPr lang="en-US" smtClean="0"/>
              <a:t>2/23/2023</a:t>
            </a:fld>
            <a:endParaRPr lang="en-US"/>
          </a:p>
        </p:txBody>
      </p:sp>
      <p:sp>
        <p:nvSpPr>
          <p:cNvPr id="6" name="Footer Placeholder 5">
            <a:extLst>
              <a:ext uri="{FF2B5EF4-FFF2-40B4-BE49-F238E27FC236}">
                <a16:creationId xmlns:a16="http://schemas.microsoft.com/office/drawing/2014/main" id="{46EA548A-DB03-4AE2-A0CD-433BB94B6F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F5115-A0C3-4E1F-AF02-43EE631AE69A}"/>
              </a:ext>
            </a:extLst>
          </p:cNvPr>
          <p:cNvSpPr>
            <a:spLocks noGrp="1"/>
          </p:cNvSpPr>
          <p:nvPr>
            <p:ph type="sldNum" sz="quarter" idx="12"/>
          </p:nvPr>
        </p:nvSpPr>
        <p:spPr/>
        <p:txBody>
          <a:bodyPr/>
          <a:lstStyle/>
          <a:p>
            <a:fld id="{F722AA56-EF49-4BE6-ACB9-BF8FBD0A8963}" type="slidenum">
              <a:rPr lang="en-US" smtClean="0"/>
              <a:t>‹#›</a:t>
            </a:fld>
            <a:endParaRPr lang="en-US"/>
          </a:p>
        </p:txBody>
      </p:sp>
      <p:sp>
        <p:nvSpPr>
          <p:cNvPr id="8" name="TextBox 7">
            <a:extLst>
              <a:ext uri="{FF2B5EF4-FFF2-40B4-BE49-F238E27FC236}">
                <a16:creationId xmlns:a16="http://schemas.microsoft.com/office/drawing/2014/main" id="{4187DB15-86F0-4E01-BECA-2D11F557BC31}"/>
              </a:ext>
            </a:extLst>
          </p:cNvPr>
          <p:cNvSpPr txBox="1"/>
          <p:nvPr userDrawn="1"/>
        </p:nvSpPr>
        <p:spPr>
          <a:xfrm>
            <a:off x="6466249" y="362080"/>
            <a:ext cx="2533650" cy="646331"/>
          </a:xfrm>
          <a:prstGeom prst="rect">
            <a:avLst/>
          </a:prstGeom>
          <a:noFill/>
        </p:spPr>
        <p:txBody>
          <a:bodyPr wrap="square" rtlCol="0">
            <a:spAutoFit/>
          </a:bodyPr>
          <a:lstStyle/>
          <a:p>
            <a:pPr algn="ctr"/>
            <a:r>
              <a:rPr lang="en-US"/>
              <a:t>Office of </a:t>
            </a:r>
          </a:p>
          <a:p>
            <a:r>
              <a:rPr lang="en-US"/>
              <a:t>Families and Children</a:t>
            </a:r>
          </a:p>
        </p:txBody>
      </p:sp>
    </p:spTree>
    <p:extLst>
      <p:ext uri="{BB962C8B-B14F-4D97-AF65-F5344CB8AC3E}">
        <p14:creationId xmlns:p14="http://schemas.microsoft.com/office/powerpoint/2010/main" val="2098688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9A72F-1A0F-415D-913C-922F70A41D9C}"/>
              </a:ext>
            </a:extLst>
          </p:cNvPr>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10BC22-E695-41E6-8C04-3AD662F36389}"/>
              </a:ext>
            </a:extLst>
          </p:cNvPr>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3FD990-C582-4F52-9926-6BF1A8596D49}"/>
              </a:ext>
            </a:extLst>
          </p:cNvPr>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CE473F-E7F5-4803-BF36-D45144876192}"/>
              </a:ext>
            </a:extLst>
          </p:cNvPr>
          <p:cNvSpPr>
            <a:spLocks noGrp="1"/>
          </p:cNvSpPr>
          <p:nvPr>
            <p:ph type="dt" sz="half" idx="10"/>
          </p:nvPr>
        </p:nvSpPr>
        <p:spPr/>
        <p:txBody>
          <a:bodyPr/>
          <a:lstStyle/>
          <a:p>
            <a:fld id="{06D6C5C4-63BF-4966-A757-6B78341CFA19}" type="datetime1">
              <a:rPr lang="en-US" smtClean="0"/>
              <a:t>2/23/2023</a:t>
            </a:fld>
            <a:endParaRPr lang="en-US"/>
          </a:p>
        </p:txBody>
      </p:sp>
      <p:sp>
        <p:nvSpPr>
          <p:cNvPr id="6" name="Footer Placeholder 5">
            <a:extLst>
              <a:ext uri="{FF2B5EF4-FFF2-40B4-BE49-F238E27FC236}">
                <a16:creationId xmlns:a16="http://schemas.microsoft.com/office/drawing/2014/main" id="{BFC2F672-A1CB-4F84-BE69-72DA35C605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E3DE9C-86A5-49FD-83A5-1D601A3E4449}"/>
              </a:ext>
            </a:extLst>
          </p:cNvPr>
          <p:cNvSpPr>
            <a:spLocks noGrp="1"/>
          </p:cNvSpPr>
          <p:nvPr>
            <p:ph type="sldNum" sz="quarter" idx="12"/>
          </p:nvPr>
        </p:nvSpPr>
        <p:spPr/>
        <p:txBody>
          <a:bodyPr/>
          <a:lstStyle/>
          <a:p>
            <a:fld id="{F722AA56-EF49-4BE6-ACB9-BF8FBD0A8963}" type="slidenum">
              <a:rPr lang="en-US" smtClean="0"/>
              <a:t>‹#›</a:t>
            </a:fld>
            <a:endParaRPr lang="en-US"/>
          </a:p>
        </p:txBody>
      </p:sp>
      <p:sp>
        <p:nvSpPr>
          <p:cNvPr id="8" name="TextBox 7">
            <a:extLst>
              <a:ext uri="{FF2B5EF4-FFF2-40B4-BE49-F238E27FC236}">
                <a16:creationId xmlns:a16="http://schemas.microsoft.com/office/drawing/2014/main" id="{32D6245A-CBEE-447C-AF01-E1AD8E0957FA}"/>
              </a:ext>
            </a:extLst>
          </p:cNvPr>
          <p:cNvSpPr txBox="1"/>
          <p:nvPr userDrawn="1"/>
        </p:nvSpPr>
        <p:spPr>
          <a:xfrm>
            <a:off x="6466249" y="362080"/>
            <a:ext cx="2533650" cy="646331"/>
          </a:xfrm>
          <a:prstGeom prst="rect">
            <a:avLst/>
          </a:prstGeom>
          <a:noFill/>
        </p:spPr>
        <p:txBody>
          <a:bodyPr wrap="square" rtlCol="0">
            <a:spAutoFit/>
          </a:bodyPr>
          <a:lstStyle/>
          <a:p>
            <a:pPr algn="ctr"/>
            <a:r>
              <a:rPr lang="en-US"/>
              <a:t>Office of </a:t>
            </a:r>
          </a:p>
          <a:p>
            <a:r>
              <a:rPr lang="en-US"/>
              <a:t>Families and Children</a:t>
            </a:r>
          </a:p>
        </p:txBody>
      </p:sp>
    </p:spTree>
    <p:extLst>
      <p:ext uri="{BB962C8B-B14F-4D97-AF65-F5344CB8AC3E}">
        <p14:creationId xmlns:p14="http://schemas.microsoft.com/office/powerpoint/2010/main" val="423684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B95BE2-1BE0-4E95-9564-94F5272DD631}"/>
              </a:ext>
            </a:extLst>
          </p:cNvPr>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2D9F4B-7EA3-4FA3-B29D-AC9DACF62AA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6D1D1-C057-4A30-A8A3-086F742F425D}"/>
              </a:ext>
            </a:extLst>
          </p:cNvPr>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58F0F-43EB-4E87-AD0A-4B48DDAF2B2F}" type="datetime1">
              <a:rPr lang="en-US" smtClean="0"/>
              <a:t>2/23/2023</a:t>
            </a:fld>
            <a:endParaRPr lang="en-US"/>
          </a:p>
        </p:txBody>
      </p:sp>
      <p:sp>
        <p:nvSpPr>
          <p:cNvPr id="5" name="Footer Placeholder 4">
            <a:extLst>
              <a:ext uri="{FF2B5EF4-FFF2-40B4-BE49-F238E27FC236}">
                <a16:creationId xmlns:a16="http://schemas.microsoft.com/office/drawing/2014/main" id="{5E717462-1B13-4264-ACE6-5027CC19BE50}"/>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D561D4-0DD8-4B1F-9584-AD0D38375FBE}"/>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1</a:t>
            </a:r>
            <a:fld id="{6C24E645-A52F-4860-9273-1CDBB04BEEEA}" type="slidenum">
              <a:rPr lang="en-US" smtClean="0"/>
              <a:pPr/>
              <a:t>‹#›</a:t>
            </a:fld>
            <a:endParaRPr lang="en-US"/>
          </a:p>
        </p:txBody>
      </p:sp>
      <p:pic>
        <p:nvPicPr>
          <p:cNvPr id="8" name="Picture 7">
            <a:extLst>
              <a:ext uri="{FF2B5EF4-FFF2-40B4-BE49-F238E27FC236}">
                <a16:creationId xmlns:a16="http://schemas.microsoft.com/office/drawing/2014/main" id="{B1D7602F-8A02-4CAA-8DC3-43CEF920ADC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33" y="2"/>
            <a:ext cx="9144000" cy="1460269"/>
          </a:xfrm>
          <a:prstGeom prst="rect">
            <a:avLst/>
          </a:prstGeom>
        </p:spPr>
      </p:pic>
    </p:spTree>
    <p:extLst>
      <p:ext uri="{BB962C8B-B14F-4D97-AF65-F5344CB8AC3E}">
        <p14:creationId xmlns:p14="http://schemas.microsoft.com/office/powerpoint/2010/main" val="13201563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62" r:id="rId12"/>
    <p:sldLayoutId id="2147483665" r:id="rId13"/>
    <p:sldLayoutId id="2147483666"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7818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fontAlgn="base">
              <a:spcBef>
                <a:spcPct val="0"/>
              </a:spcBef>
              <a:spcAft>
                <a:spcPct val="0"/>
              </a:spcAft>
            </a:pPr>
            <a:fld id="{2E0F7AD5-E45F-4736-83CE-D8C26C993A39}" type="slidenum">
              <a:rPr lang="en-US" smtClean="0">
                <a:solidFill>
                  <a:prstClr val="black">
                    <a:tint val="75000"/>
                  </a:prstClr>
                </a:solidFill>
                <a:latin typeface="Arial" charset="0"/>
              </a:rPr>
              <a:pPr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416777309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p:hf hdr="0" ftr="0" dt="0"/>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lumMod val="65000"/>
              <a:lumOff val="35000"/>
            </a:schemeClr>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lumMod val="65000"/>
              <a:lumOff val="35000"/>
            </a:schemeClr>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lumMod val="65000"/>
              <a:lumOff val="35000"/>
            </a:schemeClr>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lumMod val="65000"/>
              <a:lumOff val="35000"/>
            </a:schemeClr>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lumMod val="65000"/>
              <a:lumOff val="35000"/>
            </a:schemeClr>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E8437B-BCD0-41AD-9B66-512FB3D35984}"/>
              </a:ext>
            </a:extLst>
          </p:cNvPr>
          <p:cNvSpPr>
            <a:spLocks noGrp="1"/>
          </p:cNvSpPr>
          <p:nvPr>
            <p:ph type="body" idx="1"/>
          </p:nvPr>
        </p:nvSpPr>
        <p:spPr>
          <a:xfrm>
            <a:off x="486473" y="1424994"/>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4E07F-4E8F-45F3-AB7E-F9AF22843EE4}"/>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2395FE8-82DD-43D6-87B5-D807FDE624A6}" type="datetime1">
              <a:rPr lang="en-US" smtClean="0"/>
              <a:t>2/23/2023</a:t>
            </a:fld>
            <a:endParaRPr lang="en-US"/>
          </a:p>
        </p:txBody>
      </p:sp>
      <p:pic>
        <p:nvPicPr>
          <p:cNvPr id="11" name="Picture 10" descr="A picture containing text&#10;&#10;Description automatically generated">
            <a:extLst>
              <a:ext uri="{FF2B5EF4-FFF2-40B4-BE49-F238E27FC236}">
                <a16:creationId xmlns:a16="http://schemas.microsoft.com/office/drawing/2014/main" id="{B84E1DDE-0E77-47BC-BEAB-1F33F7F46B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17525" y="13919"/>
            <a:ext cx="3626476" cy="1212998"/>
          </a:xfrm>
          <a:prstGeom prst="rect">
            <a:avLst/>
          </a:prstGeom>
        </p:spPr>
      </p:pic>
    </p:spTree>
    <p:extLst>
      <p:ext uri="{BB962C8B-B14F-4D97-AF65-F5344CB8AC3E}">
        <p14:creationId xmlns:p14="http://schemas.microsoft.com/office/powerpoint/2010/main" val="3364595944"/>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alvaryga.com/cashing-in-on-the-golden-years/"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ohiokan.jfs.ohio.gov/"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7.gif"/><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7.gif"/><Relationship Id="rId4" Type="http://schemas.openxmlformats.org/officeDocument/2006/relationships/hyperlink" Target="https://www.millennialstar.org/tag/nicholeen-pec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hyperlink" Target="http://www.flickr.com/photos/57570482@N06/529926696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hyperlink" Target="http://satisfyingretirement.blogspot.com/2017/05/5-skills-every-grandparent-needs-part.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hyperlink" Target="https://elrenuevopentecostal.blogspot.com/2012/02/la-familia-grandes-males-solo.html"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hyperlink" Target="https://www.propublica.org/article/when-interns-should-be-paid-explain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hyperlink" Target="http://www.premula.com/editorials/?i=senexpat_single&amp;lang=E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7.gif"/><Relationship Id="rId4" Type="http://schemas.openxmlformats.org/officeDocument/2006/relationships/hyperlink" Target="https://www.tonybates.ca/2021/01/21/online-learning-in-k-12-schools-7-advice-for-decision-maker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7.gif"/><Relationship Id="rId4" Type="http://schemas.openxmlformats.org/officeDocument/2006/relationships/hyperlink" Target="http://kindernerd.blogspot.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hyperlink" Target="https://www.peoplematters.in/article/recruitment/5-questions-you-should-never-ask-interview-1298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hyperlink" Target="https://pixabay.com/en/board-training-learn-education-78436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sunrisestamper1.blogspot.com/2013/09/thanks-for-all-you-do-card.html"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www.odjfs.state.oh.us/forms/" TargetMode="External"/><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emf"/><Relationship Id="rId10" Type="http://schemas.openxmlformats.org/officeDocument/2006/relationships/image" Target="../media/image11.png"/><Relationship Id="rId4" Type="http://schemas.openxmlformats.org/officeDocument/2006/relationships/oleObject" Target="../embeddings/oleObject1.bin"/><Relationship Id="rId9"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gif"/><Relationship Id="rId2" Type="http://schemas.openxmlformats.org/officeDocument/2006/relationships/slideLayout" Target="../slideLayouts/slideLayout20.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8.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7.gif"/><Relationship Id="rId4" Type="http://schemas.openxmlformats.org/officeDocument/2006/relationships/hyperlink" Target="https://www.ag.ndsu.edu/publications/kids-family/no-2-in-the-series-the-art-of-grandparenting-making-memories-for-grandchildr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7.gif"/><Relationship Id="rId4" Type="http://schemas.openxmlformats.org/officeDocument/2006/relationships/hyperlink" Target="https://www.pexels.com/photo/children-grandparent-grandparents-gray-38131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7.gif"/><Relationship Id="rId4" Type="http://schemas.openxmlformats.org/officeDocument/2006/relationships/hyperlink" Target="https://www.mynextmove.org/profile/summary/25-2011.0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7.gif"/><Relationship Id="rId4" Type="http://schemas.openxmlformats.org/officeDocument/2006/relationships/hyperlink" Target="http://www.flickr.com/photos/67835627@N05/730111219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7.gif"/><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867400"/>
            <a:ext cx="9144000" cy="990600"/>
          </a:xfrm>
          <a:prstGeom prst="rect">
            <a:avLst/>
          </a:prstGeom>
          <a:solidFill>
            <a:srgbClr val="73A5C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Calibri"/>
              </a:rPr>
              <a:t>ODJFS – Office of Families and Children: Children Services Training and Development Team</a:t>
            </a:r>
            <a:r>
              <a:rPr lang="en-US">
                <a:latin typeface="Calibri"/>
              </a:rPr>
              <a:t>​</a:t>
            </a:r>
            <a:r>
              <a:rPr lang="en-US">
                <a:latin typeface="Calibri"/>
                <a:ea typeface="Calibri"/>
                <a:cs typeface="Calibri"/>
              </a:rPr>
              <a:t>​</a:t>
            </a:r>
            <a:endParaRPr lang="en-US"/>
          </a:p>
        </p:txBody>
      </p:sp>
      <p:sp>
        <p:nvSpPr>
          <p:cNvPr id="2" name="Slide Number Placeholder 1"/>
          <p:cNvSpPr>
            <a:spLocks noGrp="1"/>
          </p:cNvSpPr>
          <p:nvPr>
            <p:ph type="sldNum" sz="quarter" idx="12"/>
          </p:nvPr>
        </p:nvSpPr>
        <p:spPr>
          <a:xfrm>
            <a:off x="6795655" y="6494897"/>
            <a:ext cx="2057400" cy="365125"/>
          </a:xfrm>
        </p:spPr>
        <p:txBody>
          <a:bodyPr/>
          <a:lstStyle/>
          <a:p>
            <a:pPr>
              <a:defRPr/>
            </a:pPr>
            <a:fld id="{4E5FB94D-63C6-4883-BBAD-88E884DD59C0}" type="slidenum">
              <a:rPr lang="en-US" smtClean="0"/>
              <a:pPr>
                <a:defRPr/>
              </a:pPr>
              <a:t>1</a:t>
            </a:fld>
            <a:endParaRPr lang="en-US"/>
          </a:p>
        </p:txBody>
      </p:sp>
      <p:sp>
        <p:nvSpPr>
          <p:cNvPr id="4" name="Subtitle 3">
            <a:extLst>
              <a:ext uri="{FF2B5EF4-FFF2-40B4-BE49-F238E27FC236}">
                <a16:creationId xmlns:a16="http://schemas.microsoft.com/office/drawing/2014/main" id="{AEBBB9AB-18A9-4B98-AA46-2ABA304DA95E}"/>
              </a:ext>
            </a:extLst>
          </p:cNvPr>
          <p:cNvSpPr>
            <a:spLocks noGrp="1"/>
          </p:cNvSpPr>
          <p:nvPr>
            <p:ph type="subTitle" idx="1"/>
          </p:nvPr>
        </p:nvSpPr>
        <p:spPr>
          <a:xfrm>
            <a:off x="31214" y="1581079"/>
            <a:ext cx="9080060" cy="1409020"/>
          </a:xfrm>
        </p:spPr>
        <p:txBody>
          <a:bodyPr vert="horz" lIns="91440" tIns="45720" rIns="91440" bIns="45720" rtlCol="0" anchor="t">
            <a:normAutofit/>
          </a:bodyPr>
          <a:lstStyle/>
          <a:p>
            <a:r>
              <a:rPr lang="en-US" b="1" dirty="0">
                <a:cs typeface="Calibri"/>
              </a:rPr>
              <a:t>Supporting Kinship Caregivers in Ohio – </a:t>
            </a:r>
            <a:endParaRPr lang="en-US" dirty="0">
              <a:cs typeface="Calibri"/>
            </a:endParaRPr>
          </a:p>
          <a:p>
            <a:r>
              <a:rPr lang="en-US" b="1" dirty="0">
                <a:cs typeface="Calibri"/>
              </a:rPr>
              <a:t>CASA Presentations 2023</a:t>
            </a:r>
            <a:endParaRPr lang="en-US" dirty="0">
              <a:cs typeface="Calibri"/>
            </a:endParaRPr>
          </a:p>
        </p:txBody>
      </p:sp>
      <p:pic>
        <p:nvPicPr>
          <p:cNvPr id="3" name="Picture 4">
            <a:extLst>
              <a:ext uri="{FF2B5EF4-FFF2-40B4-BE49-F238E27FC236}">
                <a16:creationId xmlns:a16="http://schemas.microsoft.com/office/drawing/2014/main" id="{45FC98DD-3D2F-B89A-9909-013D9B8CAF3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48114" y="2724153"/>
            <a:ext cx="4956628" cy="3100613"/>
          </a:xfrm>
          <a:prstGeom prst="rect">
            <a:avLst/>
          </a:prstGeom>
        </p:spPr>
      </p:pic>
    </p:spTree>
    <p:extLst>
      <p:ext uri="{BB962C8B-B14F-4D97-AF65-F5344CB8AC3E}">
        <p14:creationId xmlns:p14="http://schemas.microsoft.com/office/powerpoint/2010/main" val="717203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F4DFED5-1BD5-4FE7-B0AB-F65B0BC538A3}"/>
              </a:ext>
            </a:extLst>
          </p:cNvPr>
          <p:cNvSpPr>
            <a:spLocks noGrp="1"/>
          </p:cNvSpPr>
          <p:nvPr>
            <p:ph type="title"/>
          </p:nvPr>
        </p:nvSpPr>
        <p:spPr>
          <a:xfrm>
            <a:off x="628649" y="548464"/>
            <a:ext cx="2855390" cy="2228074"/>
          </a:xfrm>
        </p:spPr>
        <p:txBody>
          <a:bodyPr>
            <a:normAutofit/>
          </a:bodyPr>
          <a:lstStyle/>
          <a:p>
            <a:r>
              <a:rPr lang="en-US" sz="3500"/>
              <a:t>OhioKAN </a:t>
            </a:r>
          </a:p>
        </p:txBody>
      </p:sp>
      <p:sp>
        <p:nvSpPr>
          <p:cNvPr id="4" name="Content Placeholder 3">
            <a:extLst>
              <a:ext uri="{FF2B5EF4-FFF2-40B4-BE49-F238E27FC236}">
                <a16:creationId xmlns:a16="http://schemas.microsoft.com/office/drawing/2014/main" id="{772F7783-90C6-4257-A5D8-48ADE900ED4E}"/>
              </a:ext>
            </a:extLst>
          </p:cNvPr>
          <p:cNvSpPr>
            <a:spLocks noGrp="1"/>
          </p:cNvSpPr>
          <p:nvPr>
            <p:ph idx="1"/>
          </p:nvPr>
        </p:nvSpPr>
        <p:spPr>
          <a:xfrm>
            <a:off x="149680" y="1503594"/>
            <a:ext cx="3540949" cy="4601926"/>
          </a:xfrm>
        </p:spPr>
        <p:txBody>
          <a:bodyPr vert="horz" lIns="91440" tIns="45720" rIns="91440" bIns="45720" rtlCol="0" anchor="t">
            <a:normAutofit/>
          </a:bodyPr>
          <a:lstStyle/>
          <a:p>
            <a:pPr marL="192405" indent="-192405">
              <a:lnSpc>
                <a:spcPct val="90000"/>
              </a:lnSpc>
            </a:pPr>
            <a:r>
              <a:rPr lang="en-US" b="1"/>
              <a:t>Kinship caregivers and post adoption families </a:t>
            </a:r>
            <a:endParaRPr lang="en-US" b="1">
              <a:cs typeface="Calibri"/>
            </a:endParaRPr>
          </a:p>
          <a:p>
            <a:pPr marL="192405" indent="-192405">
              <a:lnSpc>
                <a:spcPct val="90000"/>
              </a:lnSpc>
            </a:pPr>
            <a:r>
              <a:rPr lang="en-US" b="1"/>
              <a:t>Access by calling 1-844-OhioKAN or </a:t>
            </a:r>
            <a:r>
              <a:rPr lang="en-US" b="1">
                <a:hlinkClick r:id="rId3"/>
              </a:rPr>
              <a:t>ohiokan.jfs.ohio.gov</a:t>
            </a:r>
            <a:endParaRPr lang="en-US" b="1">
              <a:cs typeface="Calibri"/>
            </a:endParaRPr>
          </a:p>
          <a:p>
            <a:pPr marL="192405" indent="-192405">
              <a:lnSpc>
                <a:spcPct val="90000"/>
              </a:lnSpc>
            </a:pPr>
            <a:r>
              <a:rPr lang="en-US" b="1"/>
              <a:t>Professionals can make a referral using a form on the website</a:t>
            </a:r>
            <a:endParaRPr lang="en-US" b="1">
              <a:cs typeface="Calibri"/>
            </a:endParaRPr>
          </a:p>
          <a:p>
            <a:pPr marL="192405" indent="-192405">
              <a:lnSpc>
                <a:spcPct val="90000"/>
              </a:lnSpc>
            </a:pPr>
            <a:r>
              <a:rPr lang="en-US" b="1"/>
              <a:t>Fully voluntary</a:t>
            </a:r>
            <a:endParaRPr lang="en-US" b="1">
              <a:cs typeface="Calibri"/>
            </a:endParaRPr>
          </a:p>
          <a:p>
            <a:pPr marL="192405" indent="-192405">
              <a:lnSpc>
                <a:spcPct val="90000"/>
              </a:lnSpc>
            </a:pPr>
            <a:r>
              <a:rPr lang="en-US" b="1"/>
              <a:t>Individualized referrals</a:t>
            </a:r>
            <a:endParaRPr lang="en-US" b="1">
              <a:cs typeface="Calibri"/>
            </a:endParaRPr>
          </a:p>
          <a:p>
            <a:pPr marL="192405" indent="-192405">
              <a:lnSpc>
                <a:spcPct val="90000"/>
              </a:lnSpc>
            </a:pPr>
            <a:r>
              <a:rPr lang="en-US" b="1"/>
              <a:t>Benefits coordination</a:t>
            </a:r>
            <a:endParaRPr lang="en-US" b="1">
              <a:cs typeface="Calibri"/>
            </a:endParaRPr>
          </a:p>
          <a:p>
            <a:pPr marL="192405" indent="-192405">
              <a:lnSpc>
                <a:spcPct val="90000"/>
              </a:lnSpc>
            </a:pPr>
            <a:r>
              <a:rPr lang="en-US" b="1"/>
              <a:t>Concrete supports</a:t>
            </a:r>
            <a:endParaRPr lang="en-US" b="1">
              <a:cs typeface="Calibri"/>
            </a:endParaRPr>
          </a:p>
          <a:p>
            <a:pPr marL="192405" indent="-192405">
              <a:lnSpc>
                <a:spcPct val="90000"/>
              </a:lnSpc>
            </a:pPr>
            <a:endParaRPr lang="en-US" sz="1600">
              <a:cs typeface="Calibri"/>
            </a:endParaRPr>
          </a:p>
          <a:p>
            <a:pPr marL="192405" indent="-192405">
              <a:lnSpc>
                <a:spcPct val="90000"/>
              </a:lnSpc>
            </a:pPr>
            <a:endParaRPr lang="en-US" sz="1600">
              <a:cs typeface="Calibri"/>
            </a:endParaRPr>
          </a:p>
        </p:txBody>
      </p:sp>
      <p:pic>
        <p:nvPicPr>
          <p:cNvPr id="5" name="Picture 5" descr="Free Images : achievement, african descent, agreement, arms, asian ...">
            <a:extLst>
              <a:ext uri="{FF2B5EF4-FFF2-40B4-BE49-F238E27FC236}">
                <a16:creationId xmlns:a16="http://schemas.microsoft.com/office/drawing/2014/main" id="{C378709B-BB69-3918-5074-075AF30A7AA5}"/>
              </a:ext>
            </a:extLst>
          </p:cNvPr>
          <p:cNvPicPr>
            <a:picLocks noChangeAspect="1"/>
          </p:cNvPicPr>
          <p:nvPr/>
        </p:nvPicPr>
        <p:blipFill rotWithShape="1">
          <a:blip r:embed="rId4"/>
          <a:srcRect l="30347" r="14184"/>
          <a:stretch/>
        </p:blipFill>
        <p:spPr>
          <a:xfrm>
            <a:off x="3757789" y="10"/>
            <a:ext cx="5386210" cy="6857990"/>
          </a:xfrm>
          <a:prstGeom prst="rect">
            <a:avLst/>
          </a:prstGeom>
          <a:effectLst/>
        </p:spPr>
      </p:pic>
      <p:sp>
        <p:nvSpPr>
          <p:cNvPr id="2" name="Slide Number Placeholder 1">
            <a:extLst>
              <a:ext uri="{FF2B5EF4-FFF2-40B4-BE49-F238E27FC236}">
                <a16:creationId xmlns:a16="http://schemas.microsoft.com/office/drawing/2014/main" id="{E0E1C387-60B9-413D-BC48-C97D64B046B4}"/>
              </a:ext>
            </a:extLst>
          </p:cNvPr>
          <p:cNvSpPr>
            <a:spLocks noGrp="1"/>
          </p:cNvSpPr>
          <p:nvPr>
            <p:ph type="sldNum" sz="quarter" idx="12"/>
          </p:nvPr>
        </p:nvSpPr>
        <p:spPr>
          <a:xfrm>
            <a:off x="7650076" y="6356350"/>
            <a:ext cx="865273" cy="365125"/>
          </a:xfrm>
        </p:spPr>
        <p:txBody>
          <a:bodyPr>
            <a:normAutofit/>
          </a:bodyPr>
          <a:lstStyle/>
          <a:p>
            <a:pPr>
              <a:spcAft>
                <a:spcPts val="600"/>
              </a:spcAft>
            </a:pPr>
            <a:fld id="{2E0F7AD5-E45F-4736-83CE-D8C26C993A39}" type="slidenum">
              <a:rPr lang="en-US">
                <a:solidFill>
                  <a:srgbClr val="FFFFFF"/>
                </a:solidFill>
              </a:rPr>
              <a:pPr>
                <a:spcAft>
                  <a:spcPts val="600"/>
                </a:spcAft>
              </a:pPr>
              <a:t>10</a:t>
            </a:fld>
            <a:endParaRPr lang="en-US">
              <a:solidFill>
                <a:srgbClr val="FFFFFF"/>
              </a:solidFill>
            </a:endParaRPr>
          </a:p>
        </p:txBody>
      </p:sp>
      <p:pic>
        <p:nvPicPr>
          <p:cNvPr id="7" name="Picture 2" descr="See the source image">
            <a:extLst>
              <a:ext uri="{FF2B5EF4-FFF2-40B4-BE49-F238E27FC236}">
                <a16:creationId xmlns:a16="http://schemas.microsoft.com/office/drawing/2014/main" id="{7D4067B9-D344-4E1D-2344-9BB7FC3F0D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709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Happy family standing in front of a house">
            <a:extLst>
              <a:ext uri="{FF2B5EF4-FFF2-40B4-BE49-F238E27FC236}">
                <a16:creationId xmlns:a16="http://schemas.microsoft.com/office/drawing/2014/main" id="{87B1222A-2719-EB12-DBF4-3044B9503E45}"/>
              </a:ext>
            </a:extLst>
          </p:cNvPr>
          <p:cNvPicPr>
            <a:picLocks noChangeAspect="1"/>
          </p:cNvPicPr>
          <p:nvPr/>
        </p:nvPicPr>
        <p:blipFill rotWithShape="1">
          <a:blip r:embed="rId3">
            <a:extLst>
              <a:ext uri="{28A0092B-C50C-407E-A947-70E740481C1C}">
                <a14:useLocalDpi xmlns:a14="http://schemas.microsoft.com/office/drawing/2010/main" val="0"/>
              </a:ext>
            </a:extLst>
          </a:blip>
          <a:srcRect t="13347" b="13347"/>
          <a:stretch/>
        </p:blipFill>
        <p:spPr>
          <a:xfrm>
            <a:off x="20" y="12"/>
            <a:ext cx="9143980" cy="4465973"/>
          </a:xfrm>
          <a:prstGeom prst="rect">
            <a:avLst/>
          </a:prstGeom>
        </p:spPr>
      </p:pic>
      <p:sp>
        <p:nvSpPr>
          <p:cNvPr id="47" name="Rectangle: Rounded Corners 46">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tle 2">
            <a:extLst>
              <a:ext uri="{FF2B5EF4-FFF2-40B4-BE49-F238E27FC236}">
                <a16:creationId xmlns:a16="http://schemas.microsoft.com/office/drawing/2014/main" id="{4B94F948-43F9-5A1F-D9E8-C8E3631E2A6F}"/>
              </a:ext>
            </a:extLst>
          </p:cNvPr>
          <p:cNvSpPr>
            <a:spLocks noGrp="1"/>
          </p:cNvSpPr>
          <p:nvPr>
            <p:ph type="title"/>
          </p:nvPr>
        </p:nvSpPr>
        <p:spPr>
          <a:xfrm>
            <a:off x="425196" y="4203280"/>
            <a:ext cx="6417894" cy="536063"/>
          </a:xfrm>
        </p:spPr>
        <p:txBody>
          <a:bodyPr>
            <a:normAutofit/>
          </a:bodyPr>
          <a:lstStyle/>
          <a:p>
            <a:r>
              <a:rPr lang="en-US" sz="3200" b="1">
                <a:solidFill>
                  <a:schemeClr val="bg1"/>
                </a:solidFill>
                <a:latin typeface="+mn-lt"/>
                <a:cs typeface="Calibri Light"/>
              </a:rPr>
              <a:t>What is KGAP?</a:t>
            </a:r>
          </a:p>
        </p:txBody>
      </p:sp>
      <p:sp>
        <p:nvSpPr>
          <p:cNvPr id="15" name="Content Placeholder 14">
            <a:extLst>
              <a:ext uri="{FF2B5EF4-FFF2-40B4-BE49-F238E27FC236}">
                <a16:creationId xmlns:a16="http://schemas.microsoft.com/office/drawing/2014/main" id="{0EA656F6-4F89-3CE5-FE83-EAB5F101E6A4}"/>
              </a:ext>
            </a:extLst>
          </p:cNvPr>
          <p:cNvSpPr>
            <a:spLocks noGrp="1"/>
          </p:cNvSpPr>
          <p:nvPr>
            <p:ph idx="1"/>
          </p:nvPr>
        </p:nvSpPr>
        <p:spPr>
          <a:xfrm>
            <a:off x="425196" y="4956316"/>
            <a:ext cx="8293608" cy="1306417"/>
          </a:xfrm>
        </p:spPr>
        <p:txBody>
          <a:bodyPr vert="horz" lIns="91440" tIns="45720" rIns="91440" bIns="45720" rtlCol="0" anchor="t">
            <a:normAutofit/>
          </a:bodyPr>
          <a:lstStyle/>
          <a:p>
            <a:r>
              <a:rPr lang="en-US" sz="2000" b="1">
                <a:cs typeface="Calibri"/>
              </a:rPr>
              <a:t>Kinship Guardianship Assistance Program</a:t>
            </a:r>
            <a:endParaRPr lang="en-US" sz="2000" b="1">
              <a:ea typeface="Calibri"/>
              <a:cs typeface="Calibri"/>
            </a:endParaRPr>
          </a:p>
          <a:p>
            <a:r>
              <a:rPr lang="en-US" sz="2000" b="1">
                <a:cs typeface="Calibri"/>
              </a:rPr>
              <a:t>Funding source to care for relative or non-relative children or teens</a:t>
            </a:r>
            <a:endParaRPr lang="en-US" sz="2000" b="1">
              <a:ea typeface="Calibri"/>
              <a:cs typeface="Calibri"/>
            </a:endParaRPr>
          </a:p>
          <a:p>
            <a:r>
              <a:rPr lang="en-US" sz="2000" b="1">
                <a:cs typeface="Calibri"/>
              </a:rPr>
              <a:t> Federal, State, Connections to 21 (KGAP C21)</a:t>
            </a:r>
            <a:endParaRPr lang="en-US" sz="2000" b="1">
              <a:ea typeface="Calibri"/>
              <a:cs typeface="Calibri"/>
            </a:endParaRPr>
          </a:p>
          <a:p>
            <a:endParaRPr lang="en-US" sz="1500">
              <a:cs typeface="Calibri"/>
            </a:endParaRPr>
          </a:p>
        </p:txBody>
      </p:sp>
      <p:sp>
        <p:nvSpPr>
          <p:cNvPr id="2" name="Slide Number Placeholder 1">
            <a:extLst>
              <a:ext uri="{FF2B5EF4-FFF2-40B4-BE49-F238E27FC236}">
                <a16:creationId xmlns:a16="http://schemas.microsoft.com/office/drawing/2014/main" id="{87FF2C47-E1F0-431C-9F4E-6DF8AE49F470}"/>
              </a:ext>
            </a:extLst>
          </p:cNvPr>
          <p:cNvSpPr>
            <a:spLocks noGrp="1"/>
          </p:cNvSpPr>
          <p:nvPr>
            <p:ph type="sldNum" sz="quarter" idx="12"/>
          </p:nvPr>
        </p:nvSpPr>
        <p:spPr>
          <a:xfrm>
            <a:off x="6743700" y="6356352"/>
            <a:ext cx="1975104" cy="365125"/>
          </a:xfrm>
        </p:spPr>
        <p:txBody>
          <a:bodyPr>
            <a:normAutofit/>
          </a:bodyPr>
          <a:lstStyle/>
          <a:p>
            <a:pPr>
              <a:spcAft>
                <a:spcPts val="600"/>
              </a:spcAft>
            </a:pPr>
            <a:fld id="{F722AA56-EF49-4BE6-ACB9-BF8FBD0A8963}" type="slidenum">
              <a:rPr lang="en-US">
                <a:solidFill>
                  <a:schemeClr val="tx1">
                    <a:lumMod val="50000"/>
                    <a:lumOff val="50000"/>
                  </a:schemeClr>
                </a:solidFill>
              </a:rPr>
              <a:pPr>
                <a:spcAft>
                  <a:spcPts val="600"/>
                </a:spcAft>
              </a:pPr>
              <a:t>11</a:t>
            </a:fld>
            <a:endParaRPr lang="en-US">
              <a:solidFill>
                <a:schemeClr val="tx1">
                  <a:lumMod val="50000"/>
                  <a:lumOff val="50000"/>
                </a:schemeClr>
              </a:solidFill>
            </a:endParaRPr>
          </a:p>
        </p:txBody>
      </p:sp>
      <p:pic>
        <p:nvPicPr>
          <p:cNvPr id="13" name="Picture 2" descr="See the source image">
            <a:extLst>
              <a:ext uri="{FF2B5EF4-FFF2-40B4-BE49-F238E27FC236}">
                <a16:creationId xmlns:a16="http://schemas.microsoft.com/office/drawing/2014/main" id="{B022D1FD-CB19-44D3-B962-9CF9939EE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 y="6336549"/>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391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CC66E84-2B42-463F-8329-75BA0D521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15F1225-C457-4690-BFE6-D8BEE164A7D4}"/>
              </a:ext>
            </a:extLst>
          </p:cNvPr>
          <p:cNvSpPr>
            <a:spLocks noGrp="1"/>
          </p:cNvSpPr>
          <p:nvPr>
            <p:ph type="title"/>
          </p:nvPr>
        </p:nvSpPr>
        <p:spPr>
          <a:xfrm>
            <a:off x="538658" y="179640"/>
            <a:ext cx="3123534" cy="1368168"/>
          </a:xfrm>
        </p:spPr>
        <p:txBody>
          <a:bodyPr vert="horz" lIns="91440" tIns="45720" rIns="91440" bIns="45720" rtlCol="0" anchor="t">
            <a:normAutofit fontScale="90000"/>
          </a:bodyPr>
          <a:lstStyle/>
          <a:p>
            <a:r>
              <a:rPr lang="en-US" sz="4700" b="1">
                <a:latin typeface="+mn-lt"/>
              </a:rPr>
              <a:t>KGAP Overview</a:t>
            </a:r>
            <a:endParaRPr lang="en-US"/>
          </a:p>
        </p:txBody>
      </p:sp>
      <p:sp>
        <p:nvSpPr>
          <p:cNvPr id="5" name="Text Placeholder 4">
            <a:extLst>
              <a:ext uri="{FF2B5EF4-FFF2-40B4-BE49-F238E27FC236}">
                <a16:creationId xmlns:a16="http://schemas.microsoft.com/office/drawing/2014/main" id="{34B1ADFD-3789-424B-A646-8F6EEA8DDC51}"/>
              </a:ext>
            </a:extLst>
          </p:cNvPr>
          <p:cNvSpPr>
            <a:spLocks noGrp="1"/>
          </p:cNvSpPr>
          <p:nvPr>
            <p:ph type="body" idx="1"/>
          </p:nvPr>
        </p:nvSpPr>
        <p:spPr>
          <a:xfrm>
            <a:off x="550067" y="1625445"/>
            <a:ext cx="3714288" cy="4229698"/>
          </a:xfrm>
        </p:spPr>
        <p:txBody>
          <a:bodyPr vert="horz" lIns="91440" tIns="45720" rIns="91440" bIns="45720" rtlCol="0" anchor="b">
            <a:noAutofit/>
          </a:bodyPr>
          <a:lstStyle/>
          <a:p>
            <a:pPr>
              <a:spcBef>
                <a:spcPts val="0"/>
              </a:spcBef>
            </a:pPr>
            <a:r>
              <a:rPr lang="en-US" sz="2100" b="1" dirty="0">
                <a:solidFill>
                  <a:schemeClr val="tx1"/>
                </a:solidFill>
              </a:rPr>
              <a:t>Combination of federal and state funds- NO LOCAL SHARE</a:t>
            </a:r>
            <a:endParaRPr lang="en-US" sz="2100" b="1" dirty="0">
              <a:solidFill>
                <a:schemeClr val="tx1"/>
              </a:solidFill>
              <a:cs typeface="Calibri"/>
            </a:endParaRPr>
          </a:p>
          <a:p>
            <a:pPr>
              <a:spcBef>
                <a:spcPts val="0"/>
              </a:spcBef>
            </a:pPr>
            <a:endParaRPr lang="en-US" sz="2100" b="1" dirty="0">
              <a:solidFill>
                <a:schemeClr val="tx1"/>
              </a:solidFill>
              <a:cs typeface="Calibri"/>
            </a:endParaRPr>
          </a:p>
          <a:p>
            <a:pPr>
              <a:spcBef>
                <a:spcPts val="0"/>
              </a:spcBef>
            </a:pPr>
            <a:r>
              <a:rPr lang="en-US" sz="2100" b="1" dirty="0">
                <a:solidFill>
                  <a:schemeClr val="tx1"/>
                </a:solidFill>
              </a:rPr>
              <a:t>Federal and state KGAP- hybrid programs run by PCSA and ODJFS </a:t>
            </a:r>
            <a:endParaRPr lang="en-US" sz="2100" b="1" dirty="0">
              <a:solidFill>
                <a:schemeClr val="tx1"/>
              </a:solidFill>
              <a:cs typeface="Calibri"/>
            </a:endParaRPr>
          </a:p>
          <a:p>
            <a:pPr>
              <a:spcBef>
                <a:spcPts val="0"/>
              </a:spcBef>
            </a:pPr>
            <a:endParaRPr lang="en-US" sz="2100" b="1" dirty="0">
              <a:solidFill>
                <a:schemeClr val="tx1"/>
              </a:solidFill>
              <a:cs typeface="Calibri"/>
            </a:endParaRPr>
          </a:p>
          <a:p>
            <a:pPr>
              <a:spcBef>
                <a:spcPts val="0"/>
              </a:spcBef>
            </a:pPr>
            <a:r>
              <a:rPr lang="en-US" sz="2100" b="1" dirty="0">
                <a:solidFill>
                  <a:schemeClr val="tx1"/>
                </a:solidFill>
              </a:rPr>
              <a:t>ODJFS will solely administer: </a:t>
            </a:r>
            <a:endParaRPr lang="en-US" sz="2100" b="1" dirty="0">
              <a:solidFill>
                <a:schemeClr val="tx1"/>
              </a:solidFill>
              <a:cs typeface="Calibri"/>
            </a:endParaRPr>
          </a:p>
          <a:p>
            <a:pPr marL="285750" indent="-285750">
              <a:spcBef>
                <a:spcPts val="0"/>
              </a:spcBef>
              <a:buChar char="•"/>
            </a:pPr>
            <a:r>
              <a:rPr lang="en-US" sz="2100" b="1" dirty="0">
                <a:solidFill>
                  <a:schemeClr val="tx1"/>
                </a:solidFill>
              </a:rPr>
              <a:t>KGAP C21</a:t>
            </a:r>
            <a:endParaRPr lang="en-US" sz="2100" b="1" dirty="0">
              <a:solidFill>
                <a:schemeClr val="tx1"/>
              </a:solidFill>
              <a:cs typeface="Calibri"/>
            </a:endParaRPr>
          </a:p>
          <a:p>
            <a:pPr marL="285750" indent="-285750">
              <a:spcBef>
                <a:spcPts val="0"/>
              </a:spcBef>
              <a:buChar char="•"/>
            </a:pPr>
            <a:r>
              <a:rPr lang="en-US" sz="2100" b="1" dirty="0">
                <a:solidFill>
                  <a:schemeClr val="tx1"/>
                </a:solidFill>
              </a:rPr>
              <a:t>Non-recurring expenses</a:t>
            </a:r>
          </a:p>
          <a:p>
            <a:pPr marL="285750" indent="-285750">
              <a:spcBef>
                <a:spcPts val="0"/>
              </a:spcBef>
              <a:buChar char="•"/>
            </a:pPr>
            <a:endParaRPr lang="en-US" sz="2100" b="1" dirty="0">
              <a:solidFill>
                <a:schemeClr val="tx1"/>
              </a:solidFill>
              <a:cs typeface="Calibri"/>
            </a:endParaRPr>
          </a:p>
          <a:p>
            <a:pPr marL="285750" indent="-285750">
              <a:spcBef>
                <a:spcPts val="0"/>
              </a:spcBef>
              <a:buChar char="•"/>
            </a:pPr>
            <a:endParaRPr lang="en-US" sz="2100" b="1" dirty="0">
              <a:solidFill>
                <a:schemeClr val="tx1"/>
              </a:solidFill>
              <a:cs typeface="Calibri"/>
            </a:endParaRPr>
          </a:p>
          <a:p>
            <a:pPr marL="285750" indent="-285750">
              <a:spcBef>
                <a:spcPts val="0"/>
              </a:spcBef>
              <a:buChar char="•"/>
            </a:pPr>
            <a:endParaRPr lang="en-US" sz="2100" b="1" dirty="0">
              <a:solidFill>
                <a:schemeClr val="tx1"/>
              </a:solidFill>
              <a:cs typeface="Calibri"/>
            </a:endParaRPr>
          </a:p>
        </p:txBody>
      </p:sp>
      <p:grpSp>
        <p:nvGrpSpPr>
          <p:cNvPr id="25" name="Group 2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3154317"/>
            <a:ext cx="548639" cy="673460"/>
            <a:chOff x="3940602" y="308034"/>
            <a:chExt cx="2116791" cy="3428999"/>
          </a:xfrm>
          <a:solidFill>
            <a:schemeClr val="accent4"/>
          </a:solidFill>
        </p:grpSpPr>
        <p:sp>
          <p:nvSpPr>
            <p:cNvPr id="26" name="Rectangle 2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9" y="679732"/>
            <a:ext cx="4507025"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a:extLst>
              <a:ext uri="{FF2B5EF4-FFF2-40B4-BE49-F238E27FC236}">
                <a16:creationId xmlns:a16="http://schemas.microsoft.com/office/drawing/2014/main" id="{B8B865BC-28A2-DC9B-9C97-6A61FCD745C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5671" r="18411" b="-2"/>
          <a:stretch/>
        </p:blipFill>
        <p:spPr>
          <a:xfrm>
            <a:off x="4441869" y="928201"/>
            <a:ext cx="4152000" cy="4926942"/>
          </a:xfrm>
          <a:prstGeom prst="rect">
            <a:avLst/>
          </a:prstGeom>
        </p:spPr>
      </p:pic>
      <p:sp>
        <p:nvSpPr>
          <p:cNvPr id="32" name="Rectangle 3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5676" y="6355075"/>
            <a:ext cx="4505706"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30583CF-33FF-48CA-8FD5-38161430720E}"/>
              </a:ext>
            </a:extLst>
          </p:cNvPr>
          <p:cNvSpPr>
            <a:spLocks noGrp="1"/>
          </p:cNvSpPr>
          <p:nvPr>
            <p:ph type="sldNum" sz="quarter" idx="12"/>
          </p:nvPr>
        </p:nvSpPr>
        <p:spPr>
          <a:xfrm>
            <a:off x="7743305" y="6492242"/>
            <a:ext cx="850564" cy="365125"/>
          </a:xfrm>
        </p:spPr>
        <p:txBody>
          <a:bodyPr vert="horz" lIns="91440" tIns="45720" rIns="91440" bIns="45720" rtlCol="0" anchor="ctr">
            <a:normAutofit/>
          </a:bodyPr>
          <a:lstStyle/>
          <a:p>
            <a:pPr fontAlgn="auto">
              <a:spcBef>
                <a:spcPts val="0"/>
              </a:spcBef>
              <a:spcAft>
                <a:spcPts val="600"/>
              </a:spcAft>
              <a:defRPr/>
            </a:pPr>
            <a:fld id="{F722AA56-EF49-4BE6-ACB9-BF8FBD0A8963}" type="slidenum">
              <a:rPr lang="en-US">
                <a:solidFill>
                  <a:prstClr val="black">
                    <a:tint val="75000"/>
                  </a:prstClr>
                </a:solidFill>
                <a:latin typeface="Calibri" panose="020F0502020204030204"/>
              </a:rPr>
              <a:pPr fontAlgn="auto">
                <a:spcBef>
                  <a:spcPts val="0"/>
                </a:spcBef>
                <a:spcAft>
                  <a:spcPts val="600"/>
                </a:spcAft>
                <a:defRPr/>
              </a:pPr>
              <a:t>12</a:t>
            </a:fld>
            <a:endParaRPr lang="en-US">
              <a:solidFill>
                <a:prstClr val="black">
                  <a:tint val="75000"/>
                </a:prstClr>
              </a:solidFill>
              <a:latin typeface="Calibri" panose="020F0502020204030204"/>
            </a:endParaRPr>
          </a:p>
        </p:txBody>
      </p:sp>
      <p:pic>
        <p:nvPicPr>
          <p:cNvPr id="16" name="Picture 2" descr="See the source image">
            <a:extLst>
              <a:ext uri="{FF2B5EF4-FFF2-40B4-BE49-F238E27FC236}">
                <a16:creationId xmlns:a16="http://schemas.microsoft.com/office/drawing/2014/main" id="{12DD7646-4BB5-4E4E-9BA0-4038391CC2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66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1" y="-1"/>
            <a:ext cx="9144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1D95EC-D104-4391-928B-C66521AED676}"/>
              </a:ext>
            </a:extLst>
          </p:cNvPr>
          <p:cNvSpPr>
            <a:spLocks noGrp="1"/>
          </p:cNvSpPr>
          <p:nvPr>
            <p:ph type="ctrTitle"/>
          </p:nvPr>
        </p:nvSpPr>
        <p:spPr>
          <a:xfrm>
            <a:off x="98035" y="58057"/>
            <a:ext cx="3899863" cy="938954"/>
          </a:xfrm>
        </p:spPr>
        <p:txBody>
          <a:bodyPr vert="horz" lIns="91440" tIns="45720" rIns="91440" bIns="45720" rtlCol="0" anchor="ctr">
            <a:normAutofit/>
          </a:bodyPr>
          <a:lstStyle/>
          <a:p>
            <a:pPr algn="l"/>
            <a:r>
              <a:rPr lang="en-US" sz="3600" b="1">
                <a:latin typeface="+mn-lt"/>
              </a:rPr>
              <a:t>Child’s Eligibility</a:t>
            </a:r>
          </a:p>
        </p:txBody>
      </p:sp>
      <p:sp>
        <p:nvSpPr>
          <p:cNvPr id="9" name="Subtitle 8">
            <a:extLst>
              <a:ext uri="{FF2B5EF4-FFF2-40B4-BE49-F238E27FC236}">
                <a16:creationId xmlns:a16="http://schemas.microsoft.com/office/drawing/2014/main" id="{790457E0-439A-455A-958A-18FB0E34CD20}"/>
              </a:ext>
            </a:extLst>
          </p:cNvPr>
          <p:cNvSpPr>
            <a:spLocks noGrp="1"/>
          </p:cNvSpPr>
          <p:nvPr>
            <p:ph type="subTitle" idx="1"/>
          </p:nvPr>
        </p:nvSpPr>
        <p:spPr>
          <a:xfrm>
            <a:off x="-68881" y="989418"/>
            <a:ext cx="4009168" cy="5730126"/>
          </a:xfrm>
        </p:spPr>
        <p:txBody>
          <a:bodyPr vert="horz" lIns="91440" tIns="45720" rIns="91440" bIns="45720" rtlCol="0" anchor="t">
            <a:noAutofit/>
          </a:bodyPr>
          <a:lstStyle/>
          <a:p>
            <a:pPr marL="342900" indent="-228600" algn="l">
              <a:buFont typeface="Arial" panose="020B0604020202020204" pitchFamily="34" charset="0"/>
              <a:buChar char="•"/>
            </a:pPr>
            <a:r>
              <a:rPr lang="en-US" sz="1800" b="1"/>
              <a:t>Removed voluntarily or by court</a:t>
            </a:r>
            <a:endParaRPr lang="en-US" sz="1400" b="1"/>
          </a:p>
          <a:p>
            <a:pPr marL="342900" indent="-228600" algn="l">
              <a:buFont typeface="Arial" panose="020B0604020202020204" pitchFamily="34" charset="0"/>
              <a:buChar char="•"/>
            </a:pPr>
            <a:r>
              <a:rPr lang="en-US" sz="1800" b="1"/>
              <a:t>Not in best interest to stay home</a:t>
            </a:r>
            <a:endParaRPr lang="en-US" sz="1800" b="1">
              <a:cs typeface="Calibri"/>
            </a:endParaRPr>
          </a:p>
          <a:p>
            <a:pPr marL="342900" indent="-228600" algn="l">
              <a:buFont typeface="Arial" panose="020B0604020202020204" pitchFamily="34" charset="0"/>
              <a:buChar char="•"/>
            </a:pPr>
            <a:r>
              <a:rPr lang="en-US" sz="1800" b="1"/>
              <a:t>Placed with kin </a:t>
            </a:r>
            <a:endParaRPr lang="en-US" sz="1800" b="1">
              <a:cs typeface="Calibri"/>
            </a:endParaRPr>
          </a:p>
          <a:p>
            <a:pPr marL="342900" indent="-228600" algn="l">
              <a:buFont typeface="Arial" panose="020B0604020202020204" pitchFamily="34" charset="0"/>
              <a:buChar char="•"/>
            </a:pPr>
            <a:r>
              <a:rPr lang="en-US" sz="1800" b="1"/>
              <a:t>Certified foster parent</a:t>
            </a:r>
            <a:endParaRPr lang="en-US" sz="1800" b="1">
              <a:cs typeface="Calibri"/>
            </a:endParaRPr>
          </a:p>
          <a:p>
            <a:pPr marL="342900" indent="-228600" algn="l">
              <a:buFont typeface="Arial" panose="020B0604020202020204" pitchFamily="34" charset="0"/>
              <a:buChar char="•"/>
            </a:pPr>
            <a:r>
              <a:rPr lang="en-US" sz="1800" b="1"/>
              <a:t>As foster child for 6 months</a:t>
            </a:r>
            <a:endParaRPr lang="en-US" sz="1800" b="1">
              <a:cs typeface="Calibri"/>
            </a:endParaRPr>
          </a:p>
          <a:p>
            <a:pPr marL="342900" indent="-228600" algn="l">
              <a:buFont typeface="Arial" panose="020B0604020202020204" pitchFamily="34" charset="0"/>
              <a:buChar char="•"/>
            </a:pPr>
            <a:r>
              <a:rPr lang="en-US" sz="1800" b="1"/>
              <a:t>Reunification/adoption is no option </a:t>
            </a:r>
            <a:endParaRPr lang="en-US" sz="1800" b="1">
              <a:cs typeface="Calibri"/>
            </a:endParaRPr>
          </a:p>
          <a:p>
            <a:pPr marL="342900" indent="-228600" algn="l">
              <a:buFont typeface="Arial" panose="020B0604020202020204" pitchFamily="34" charset="0"/>
              <a:buChar char="•"/>
            </a:pPr>
            <a:r>
              <a:rPr lang="en-US" sz="1800" b="1"/>
              <a:t>Child is US citizen / legal resident</a:t>
            </a:r>
            <a:endParaRPr lang="en-US" sz="1800" b="1">
              <a:cs typeface="Calibri"/>
            </a:endParaRPr>
          </a:p>
          <a:p>
            <a:pPr marL="342900" indent="-228600" algn="l">
              <a:buFont typeface="Arial" panose="020B0604020202020204" pitchFamily="34" charset="0"/>
              <a:buChar char="•"/>
            </a:pPr>
            <a:r>
              <a:rPr lang="en-US" sz="1800" b="1"/>
              <a:t>Guardianship/custody granted in US</a:t>
            </a:r>
            <a:endParaRPr lang="en-US" sz="1800" b="1">
              <a:cs typeface="Calibri"/>
            </a:endParaRPr>
          </a:p>
          <a:p>
            <a:pPr marL="342900" indent="-228600" algn="l">
              <a:buFont typeface="Arial" panose="020B0604020202020204" pitchFamily="34" charset="0"/>
              <a:buChar char="•"/>
            </a:pPr>
            <a:r>
              <a:rPr lang="en-US" sz="1800" b="1"/>
              <a:t>Strong attachment to kin caregiver</a:t>
            </a:r>
            <a:endParaRPr lang="en-US" sz="1800" b="1">
              <a:cs typeface="Calibri"/>
            </a:endParaRPr>
          </a:p>
          <a:p>
            <a:pPr marL="342900" indent="-228600" algn="l">
              <a:buFont typeface="Arial" panose="020B0604020202020204" pitchFamily="34" charset="0"/>
              <a:buChar char="•"/>
            </a:pPr>
            <a:r>
              <a:rPr lang="en-US" sz="1800" b="1"/>
              <a:t>If 14 or older, consulted about KGAP</a:t>
            </a:r>
            <a:endParaRPr lang="en-US" sz="1800" b="1">
              <a:cs typeface="Calibri"/>
            </a:endParaRPr>
          </a:p>
          <a:p>
            <a:pPr marL="342900" indent="-228600" algn="l">
              <a:buFont typeface="Arial" panose="020B0604020202020204" pitchFamily="34" charset="0"/>
              <a:buChar char="•"/>
            </a:pPr>
            <a:r>
              <a:rPr lang="en-US" sz="1800" b="1">
                <a:cs typeface="Calibri"/>
              </a:rPr>
              <a:t>Sibling of a child with KGAP</a:t>
            </a:r>
          </a:p>
        </p:txBody>
      </p:sp>
      <p:pic>
        <p:nvPicPr>
          <p:cNvPr id="11" name="Picture 10">
            <a:extLst>
              <a:ext uri="{FF2B5EF4-FFF2-40B4-BE49-F238E27FC236}">
                <a16:creationId xmlns:a16="http://schemas.microsoft.com/office/drawing/2014/main" id="{E521413B-A723-46E3-9398-2D2B5C5E794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175" r="23948" b="2"/>
          <a:stretch/>
        </p:blipFill>
        <p:spPr>
          <a:xfrm>
            <a:off x="3870798" y="3"/>
            <a:ext cx="527320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7" name="Slide Number Placeholder 6">
            <a:extLst>
              <a:ext uri="{FF2B5EF4-FFF2-40B4-BE49-F238E27FC236}">
                <a16:creationId xmlns:a16="http://schemas.microsoft.com/office/drawing/2014/main" id="{F76B6654-FD72-4523-BCFF-8EA1C8BD2810}"/>
              </a:ext>
            </a:extLst>
          </p:cNvPr>
          <p:cNvSpPr>
            <a:spLocks noGrp="1"/>
          </p:cNvSpPr>
          <p:nvPr>
            <p:ph type="sldNum" sz="quarter" idx="12"/>
          </p:nvPr>
        </p:nvSpPr>
        <p:spPr>
          <a:xfrm>
            <a:off x="6457950" y="6356352"/>
            <a:ext cx="2057400" cy="365125"/>
          </a:xfrm>
        </p:spPr>
        <p:txBody>
          <a:bodyPr vert="horz" lIns="91440" tIns="45720" rIns="91440" bIns="45720" rtlCol="0" anchor="ctr">
            <a:normAutofit/>
          </a:bodyPr>
          <a:lstStyle/>
          <a:p>
            <a:pPr fontAlgn="auto">
              <a:spcBef>
                <a:spcPts val="0"/>
              </a:spcBef>
              <a:spcAft>
                <a:spcPts val="600"/>
              </a:spcAft>
              <a:defRPr/>
            </a:pPr>
            <a:fld id="{F722AA56-EF49-4BE6-ACB9-BF8FBD0A8963}" type="slidenum">
              <a:rPr lang="en-US" sz="900">
                <a:solidFill>
                  <a:srgbClr val="FFFFFF"/>
                </a:solidFill>
                <a:latin typeface="Calibri" panose="020F0502020204030204"/>
              </a:rPr>
              <a:pPr fontAlgn="auto">
                <a:spcBef>
                  <a:spcPts val="0"/>
                </a:spcBef>
                <a:spcAft>
                  <a:spcPts val="600"/>
                </a:spcAft>
                <a:defRPr/>
              </a:pPr>
              <a:t>13</a:t>
            </a:fld>
            <a:endParaRPr lang="en-US" sz="900">
              <a:solidFill>
                <a:srgbClr val="FFFFFF"/>
              </a:solidFill>
              <a:latin typeface="Calibri" panose="020F0502020204030204"/>
            </a:endParaRPr>
          </a:p>
        </p:txBody>
      </p:sp>
      <p:pic>
        <p:nvPicPr>
          <p:cNvPr id="12" name="Picture 2" descr="See the source image">
            <a:extLst>
              <a:ext uri="{FF2B5EF4-FFF2-40B4-BE49-F238E27FC236}">
                <a16:creationId xmlns:a16="http://schemas.microsoft.com/office/drawing/2014/main" id="{39AB0E9D-0663-49A4-B37C-7C0DF79A7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1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11AF1B-6E35-4F45-946E-BC035B82DFB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40000" b="5013"/>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5" y="321178"/>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473D1-D9A4-4B65-ADC8-8B5035CF37D7}"/>
              </a:ext>
            </a:extLst>
          </p:cNvPr>
          <p:cNvSpPr>
            <a:spLocks noGrp="1"/>
          </p:cNvSpPr>
          <p:nvPr>
            <p:ph type="ctrTitle"/>
          </p:nvPr>
        </p:nvSpPr>
        <p:spPr>
          <a:xfrm>
            <a:off x="424332" y="241122"/>
            <a:ext cx="4964858" cy="1344975"/>
          </a:xfrm>
        </p:spPr>
        <p:txBody>
          <a:bodyPr vert="horz" lIns="91440" tIns="45720" rIns="91440" bIns="45720" rtlCol="0" anchor="ctr">
            <a:normAutofit/>
          </a:bodyPr>
          <a:lstStyle/>
          <a:p>
            <a:pPr algn="l"/>
            <a:r>
              <a:rPr lang="en-US" sz="3600" b="1">
                <a:latin typeface="+mn-lt"/>
              </a:rPr>
              <a:t>Caregiver Requirements</a:t>
            </a:r>
          </a:p>
        </p:txBody>
      </p:sp>
      <p:sp>
        <p:nvSpPr>
          <p:cNvPr id="4" name="Subtitle 3">
            <a:extLst>
              <a:ext uri="{FF2B5EF4-FFF2-40B4-BE49-F238E27FC236}">
                <a16:creationId xmlns:a16="http://schemas.microsoft.com/office/drawing/2014/main" id="{72E1DB0F-83DA-4F09-B8D7-653B5B3BE56D}"/>
              </a:ext>
            </a:extLst>
          </p:cNvPr>
          <p:cNvSpPr>
            <a:spLocks noGrp="1"/>
          </p:cNvSpPr>
          <p:nvPr>
            <p:ph type="subTitle" idx="1"/>
          </p:nvPr>
        </p:nvSpPr>
        <p:spPr>
          <a:xfrm>
            <a:off x="256896" y="1499182"/>
            <a:ext cx="5306464" cy="4832909"/>
          </a:xfrm>
        </p:spPr>
        <p:txBody>
          <a:bodyPr vert="horz" lIns="91440" tIns="45720" rIns="91440" bIns="45720" rtlCol="0" anchor="t">
            <a:noAutofit/>
          </a:bodyPr>
          <a:lstStyle/>
          <a:p>
            <a:pPr marL="342900" indent="-228600" algn="l">
              <a:buFont typeface="Arial" panose="020B0604020202020204" pitchFamily="34" charset="0"/>
              <a:buChar char="•"/>
            </a:pPr>
            <a:r>
              <a:rPr lang="en-US" b="1" dirty="0"/>
              <a:t>Certified foster home</a:t>
            </a:r>
            <a:endParaRPr lang="en-US" b="1" dirty="0">
              <a:cs typeface="Calibri"/>
            </a:endParaRPr>
          </a:p>
          <a:p>
            <a:pPr marL="342900" indent="-228600" algn="l">
              <a:buFont typeface="Arial" panose="020B0604020202020204" pitchFamily="34" charset="0"/>
              <a:buChar char="•"/>
            </a:pPr>
            <a:r>
              <a:rPr lang="en-US" b="1" dirty="0"/>
              <a:t>Cared for eligible child as foster parent for 6 months</a:t>
            </a:r>
            <a:endParaRPr lang="en-US" b="1" dirty="0">
              <a:cs typeface="Calibri"/>
            </a:endParaRPr>
          </a:p>
          <a:p>
            <a:pPr marL="342900" indent="-228600" algn="l">
              <a:buFont typeface="Arial" panose="020B0604020202020204" pitchFamily="34" charset="0"/>
              <a:buChar char="•"/>
            </a:pPr>
            <a:r>
              <a:rPr lang="en-US" b="1" dirty="0"/>
              <a:t>Strong commitment </a:t>
            </a:r>
            <a:endParaRPr lang="en-US" b="1" dirty="0">
              <a:cs typeface="Calibri"/>
            </a:endParaRPr>
          </a:p>
          <a:p>
            <a:pPr marL="342900" indent="-228600" algn="l">
              <a:buFont typeface="Arial" panose="020B0604020202020204" pitchFamily="34" charset="0"/>
              <a:buChar char="•"/>
            </a:pPr>
            <a:r>
              <a:rPr lang="en-US" b="1" dirty="0"/>
              <a:t>Entered into KGAP agreement PRIOR to guardianship/custody date</a:t>
            </a:r>
            <a:endParaRPr lang="en-US" b="1" dirty="0">
              <a:cs typeface="Calibri"/>
            </a:endParaRPr>
          </a:p>
          <a:p>
            <a:pPr marL="342900" indent="-228600" algn="l">
              <a:buFont typeface="Arial" panose="020B0604020202020204" pitchFamily="34" charset="0"/>
              <a:buChar char="•"/>
            </a:pPr>
            <a:r>
              <a:rPr lang="en-US" b="1" dirty="0"/>
              <a:t>Named a primary successor guardian in KGAP agreement</a:t>
            </a:r>
            <a:endParaRPr lang="en-US" b="1" dirty="0">
              <a:cs typeface="Calibri"/>
            </a:endParaRPr>
          </a:p>
          <a:p>
            <a:pPr marL="342900" indent="-228600" algn="l">
              <a:buFont typeface="Arial" panose="020B0604020202020204" pitchFamily="34" charset="0"/>
              <a:buChar char="•"/>
            </a:pPr>
            <a:r>
              <a:rPr lang="en-US" b="1" dirty="0"/>
              <a:t>Court order granting custody/ guardianship </a:t>
            </a:r>
          </a:p>
          <a:p>
            <a:pPr marL="342900" indent="-228600" algn="l">
              <a:buFont typeface="Arial" panose="020B0604020202020204" pitchFamily="34" charset="0"/>
              <a:buChar char="•"/>
            </a:pPr>
            <a:r>
              <a:rPr lang="en-US" b="1" dirty="0">
                <a:cs typeface="Calibri"/>
              </a:rPr>
              <a:t>Can be outside Ohio</a:t>
            </a:r>
          </a:p>
        </p:txBody>
      </p:sp>
      <p:sp>
        <p:nvSpPr>
          <p:cNvPr id="3" name="Slide Number Placeholder 2">
            <a:extLst>
              <a:ext uri="{FF2B5EF4-FFF2-40B4-BE49-F238E27FC236}">
                <a16:creationId xmlns:a16="http://schemas.microsoft.com/office/drawing/2014/main" id="{CACB5D17-2F65-46C8-8293-E7FC0F68A9ED}"/>
              </a:ext>
            </a:extLst>
          </p:cNvPr>
          <p:cNvSpPr>
            <a:spLocks noGrp="1"/>
          </p:cNvSpPr>
          <p:nvPr>
            <p:ph type="sldNum" sz="quarter" idx="12"/>
          </p:nvPr>
        </p:nvSpPr>
        <p:spPr>
          <a:xfrm>
            <a:off x="6457950" y="6356352"/>
            <a:ext cx="2057400" cy="365125"/>
          </a:xfrm>
        </p:spPr>
        <p:txBody>
          <a:bodyPr vert="horz" lIns="91440" tIns="45720" rIns="91440" bIns="45720" rtlCol="0" anchor="ctr">
            <a:normAutofit/>
          </a:bodyPr>
          <a:lstStyle/>
          <a:p>
            <a:pPr fontAlgn="auto">
              <a:spcBef>
                <a:spcPts val="0"/>
              </a:spcBef>
              <a:spcAft>
                <a:spcPts val="600"/>
              </a:spcAft>
              <a:defRPr/>
            </a:pPr>
            <a:fld id="{F722AA56-EF49-4BE6-ACB9-BF8FBD0A8963}" type="slidenum">
              <a:rPr lang="en-US">
                <a:solidFill>
                  <a:srgbClr val="FFFFFF"/>
                </a:solidFill>
                <a:latin typeface="Calibri" panose="020F0502020204030204"/>
              </a:rPr>
              <a:pPr fontAlgn="auto">
                <a:spcBef>
                  <a:spcPts val="0"/>
                </a:spcBef>
                <a:spcAft>
                  <a:spcPts val="600"/>
                </a:spcAft>
                <a:defRPr/>
              </a:pPr>
              <a:t>14</a:t>
            </a:fld>
            <a:endParaRPr lang="en-US">
              <a:solidFill>
                <a:srgbClr val="FFFFFF"/>
              </a:solidFill>
              <a:latin typeface="Calibri" panose="020F0502020204030204"/>
            </a:endParaRPr>
          </a:p>
        </p:txBody>
      </p:sp>
      <p:pic>
        <p:nvPicPr>
          <p:cNvPr id="7" name="Picture 2" descr="See the source image">
            <a:extLst>
              <a:ext uri="{FF2B5EF4-FFF2-40B4-BE49-F238E27FC236}">
                <a16:creationId xmlns:a16="http://schemas.microsoft.com/office/drawing/2014/main" id="{B2E124DA-72C1-4082-B3E5-B79B6AF54C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014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 y="-1"/>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473D1-D9A4-4B65-ADC8-8B5035CF37D7}"/>
              </a:ext>
            </a:extLst>
          </p:cNvPr>
          <p:cNvSpPr>
            <a:spLocks noGrp="1"/>
          </p:cNvSpPr>
          <p:nvPr>
            <p:ph type="ctrTitle"/>
          </p:nvPr>
        </p:nvSpPr>
        <p:spPr>
          <a:xfrm>
            <a:off x="286717" y="191588"/>
            <a:ext cx="4383348" cy="2127070"/>
          </a:xfrm>
        </p:spPr>
        <p:txBody>
          <a:bodyPr vert="horz" lIns="91440" tIns="45720" rIns="91440" bIns="45720" rtlCol="0" anchor="t">
            <a:normAutofit/>
          </a:bodyPr>
          <a:lstStyle/>
          <a:p>
            <a:pPr algn="l"/>
            <a:r>
              <a:rPr lang="en-US" sz="4400" b="1">
                <a:latin typeface="+mn-lt"/>
              </a:rPr>
              <a:t>Non-Related Caregiver Requirements</a:t>
            </a:r>
          </a:p>
        </p:txBody>
      </p:sp>
      <p:pic>
        <p:nvPicPr>
          <p:cNvPr id="5" name="Picture 5">
            <a:extLst>
              <a:ext uri="{FF2B5EF4-FFF2-40B4-BE49-F238E27FC236}">
                <a16:creationId xmlns:a16="http://schemas.microsoft.com/office/drawing/2014/main" id="{41D4838E-7BF0-F3A3-EAEC-31934BA6363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3828" b="-3"/>
          <a:stretch/>
        </p:blipFill>
        <p:spPr>
          <a:xfrm>
            <a:off x="21" y="2723951"/>
            <a:ext cx="5327553" cy="4134051"/>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4" name="Subtitle 3">
            <a:extLst>
              <a:ext uri="{FF2B5EF4-FFF2-40B4-BE49-F238E27FC236}">
                <a16:creationId xmlns:a16="http://schemas.microsoft.com/office/drawing/2014/main" id="{72E1DB0F-83DA-4F09-B8D7-653B5B3BE56D}"/>
              </a:ext>
            </a:extLst>
          </p:cNvPr>
          <p:cNvSpPr>
            <a:spLocks noGrp="1"/>
          </p:cNvSpPr>
          <p:nvPr>
            <p:ph type="subTitle" idx="1"/>
          </p:nvPr>
        </p:nvSpPr>
        <p:spPr>
          <a:xfrm>
            <a:off x="5325953" y="460847"/>
            <a:ext cx="3813919" cy="6199115"/>
          </a:xfrm>
        </p:spPr>
        <p:txBody>
          <a:bodyPr vert="horz" lIns="91440" tIns="45720" rIns="91440" bIns="45720" rtlCol="0" anchor="t">
            <a:noAutofit/>
          </a:bodyPr>
          <a:lstStyle/>
          <a:p>
            <a:pPr marL="342900" indent="-228600" algn="l">
              <a:buFont typeface="Arial" panose="020B0604020202020204" pitchFamily="34" charset="0"/>
              <a:buChar char="•"/>
            </a:pPr>
            <a:r>
              <a:rPr lang="en-US" b="1" i="1" u="sng" dirty="0"/>
              <a:t>PRIOR</a:t>
            </a:r>
            <a:r>
              <a:rPr lang="en-US" b="1" dirty="0"/>
              <a:t> to placement into substitute care</a:t>
            </a:r>
            <a:endParaRPr lang="en-US" dirty="0"/>
          </a:p>
          <a:p>
            <a:pPr marL="342900" indent="-228600" algn="l">
              <a:buFont typeface="Arial" panose="020B0604020202020204" pitchFamily="34" charset="0"/>
              <a:buChar char="•"/>
            </a:pPr>
            <a:r>
              <a:rPr lang="en-US" b="1" dirty="0"/>
              <a:t>Existing relationship </a:t>
            </a:r>
            <a:endParaRPr lang="en-US" dirty="0"/>
          </a:p>
          <a:p>
            <a:pPr marL="114300"/>
            <a:r>
              <a:rPr lang="en-US" sz="5400" b="1" dirty="0"/>
              <a:t>OR </a:t>
            </a:r>
            <a:endParaRPr lang="en-US" sz="5400" b="1" dirty="0">
              <a:cs typeface="Calibri"/>
            </a:endParaRPr>
          </a:p>
          <a:p>
            <a:pPr marL="342900" indent="-228600" algn="l">
              <a:buFont typeface="Arial" panose="020B0604020202020204" pitchFamily="34" charset="0"/>
              <a:buChar char="•"/>
            </a:pPr>
            <a:r>
              <a:rPr lang="en-US" b="1" i="1" u="sng" dirty="0"/>
              <a:t>AFTER</a:t>
            </a:r>
            <a:r>
              <a:rPr lang="en-US" b="1" dirty="0"/>
              <a:t> placement</a:t>
            </a:r>
            <a:r>
              <a:rPr lang="en-US" b="1"/>
              <a:t> </a:t>
            </a:r>
            <a:endParaRPr lang="en-US" b="1" dirty="0">
              <a:cs typeface="Calibri"/>
            </a:endParaRPr>
          </a:p>
          <a:p>
            <a:pPr marL="342900" indent="-228600" algn="l">
              <a:buFont typeface="Arial" panose="020B0604020202020204" pitchFamily="34" charset="0"/>
              <a:buChar char="•"/>
            </a:pPr>
            <a:r>
              <a:rPr lang="en-US" b="1" dirty="0"/>
              <a:t>Foster family has kin relationship</a:t>
            </a:r>
            <a:endParaRPr lang="en-US" b="1" dirty="0">
              <a:cs typeface="Calibri"/>
            </a:endParaRPr>
          </a:p>
          <a:p>
            <a:pPr marL="342900" indent="-228600" algn="l">
              <a:buFont typeface="Arial" panose="020B0604020202020204" pitchFamily="34" charset="0"/>
              <a:buChar char="•"/>
            </a:pPr>
            <a:r>
              <a:rPr lang="en-US" b="1" dirty="0"/>
              <a:t>In home for 12 months</a:t>
            </a:r>
            <a:endParaRPr lang="en-US" b="1" dirty="0">
              <a:cs typeface="Calibri"/>
            </a:endParaRPr>
          </a:p>
          <a:p>
            <a:pPr marL="342900" indent="-228600" algn="l">
              <a:buFont typeface="Arial" panose="020B0604020202020204" pitchFamily="34" charset="0"/>
              <a:buChar char="•"/>
            </a:pPr>
            <a:r>
              <a:rPr lang="en-US" b="1" dirty="0"/>
              <a:t>Foster family wants to provide permanency, not adoption  </a:t>
            </a:r>
            <a:endParaRPr lang="en-US" b="1" dirty="0">
              <a:cs typeface="Calibri"/>
            </a:endParaRPr>
          </a:p>
          <a:p>
            <a:pPr marL="342900" indent="-228600" algn="l">
              <a:buFont typeface="Arial" panose="020B0604020202020204" pitchFamily="34" charset="0"/>
              <a:buChar char="•"/>
            </a:pPr>
            <a:r>
              <a:rPr lang="en-US" b="1" dirty="0">
                <a:cs typeface="Calibri"/>
              </a:rPr>
              <a:t>ORC 2151.4119 &amp; 2151.4120</a:t>
            </a:r>
          </a:p>
          <a:p>
            <a:pPr indent="-228600" algn="l">
              <a:buFont typeface="Arial" panose="020B0604020202020204" pitchFamily="34" charset="0"/>
              <a:buChar char="•"/>
            </a:pPr>
            <a:endParaRPr lang="en-US" sz="1700" dirty="0">
              <a:cs typeface="Calibri" panose="020F0502020204030204"/>
            </a:endParaRPr>
          </a:p>
        </p:txBody>
      </p:sp>
      <p:sp>
        <p:nvSpPr>
          <p:cNvPr id="3" name="Slide Number Placeholder 2">
            <a:extLst>
              <a:ext uri="{FF2B5EF4-FFF2-40B4-BE49-F238E27FC236}">
                <a16:creationId xmlns:a16="http://schemas.microsoft.com/office/drawing/2014/main" id="{CACB5D17-2F65-46C8-8293-E7FC0F68A9ED}"/>
              </a:ext>
            </a:extLst>
          </p:cNvPr>
          <p:cNvSpPr>
            <a:spLocks noGrp="1"/>
          </p:cNvSpPr>
          <p:nvPr>
            <p:ph type="sldNum" sz="quarter" idx="12"/>
          </p:nvPr>
        </p:nvSpPr>
        <p:spPr>
          <a:xfrm>
            <a:off x="6457950" y="6356352"/>
            <a:ext cx="2057400" cy="365125"/>
          </a:xfrm>
        </p:spPr>
        <p:txBody>
          <a:bodyPr vert="horz" lIns="91440" tIns="45720" rIns="91440" bIns="45720" rtlCol="0" anchor="ctr">
            <a:normAutofit/>
          </a:bodyPr>
          <a:lstStyle/>
          <a:p>
            <a:pPr fontAlgn="auto">
              <a:spcBef>
                <a:spcPts val="0"/>
              </a:spcBef>
              <a:spcAft>
                <a:spcPts val="600"/>
              </a:spcAft>
              <a:defRPr/>
            </a:pPr>
            <a:fld id="{F722AA56-EF49-4BE6-ACB9-BF8FBD0A8963}" type="slidenum">
              <a:rPr lang="en-US" sz="900">
                <a:solidFill>
                  <a:prstClr val="black">
                    <a:tint val="75000"/>
                  </a:prstClr>
                </a:solidFill>
                <a:latin typeface="Calibri" panose="020F0502020204030204"/>
              </a:rPr>
              <a:pPr fontAlgn="auto">
                <a:spcBef>
                  <a:spcPts val="0"/>
                </a:spcBef>
                <a:spcAft>
                  <a:spcPts val="600"/>
                </a:spcAft>
                <a:defRPr/>
              </a:pPr>
              <a:t>15</a:t>
            </a:fld>
            <a:endParaRPr lang="en-US" sz="900">
              <a:solidFill>
                <a:prstClr val="black">
                  <a:tint val="75000"/>
                </a:prstClr>
              </a:solidFill>
              <a:latin typeface="Calibri" panose="020F0502020204030204"/>
            </a:endParaRPr>
          </a:p>
        </p:txBody>
      </p:sp>
      <p:pic>
        <p:nvPicPr>
          <p:cNvPr id="8" name="Picture 2" descr="See the source image">
            <a:extLst>
              <a:ext uri="{FF2B5EF4-FFF2-40B4-BE49-F238E27FC236}">
                <a16:creationId xmlns:a16="http://schemas.microsoft.com/office/drawing/2014/main" id="{FA5FD5FE-1CCF-4198-A182-0C07F65033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186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4C08F8E-0D43-464F-43A5-F5D62F841187}"/>
              </a:ext>
            </a:extLst>
          </p:cNvPr>
          <p:cNvSpPr>
            <a:spLocks noGrp="1"/>
          </p:cNvSpPr>
          <p:nvPr>
            <p:ph type="sldNum" sz="quarter" idx="12"/>
          </p:nvPr>
        </p:nvSpPr>
        <p:spPr/>
        <p:txBody>
          <a:bodyPr>
            <a:normAutofit lnSpcReduction="10000"/>
          </a:bodyPr>
          <a:lstStyle/>
          <a:p>
            <a:pPr>
              <a:spcAft>
                <a:spcPts val="600"/>
              </a:spcAft>
            </a:pPr>
            <a:fld id="{F722AA56-EF49-4BE6-ACB9-BF8FBD0A8963}" type="slidenum">
              <a:rPr lang="en-US">
                <a:solidFill>
                  <a:schemeClr val="tx1">
                    <a:alpha val="60000"/>
                  </a:schemeClr>
                </a:solidFill>
              </a:rPr>
              <a:pPr>
                <a:spcAft>
                  <a:spcPts val="600"/>
                </a:spcAft>
              </a:pPr>
              <a:t>16</a:t>
            </a:fld>
            <a:endParaRPr lang="en-US">
              <a:solidFill>
                <a:schemeClr val="tx1">
                  <a:alpha val="60000"/>
                </a:schemeClr>
              </a:solidFill>
            </a:endParaRPr>
          </a:p>
        </p:txBody>
      </p:sp>
      <p:sp>
        <p:nvSpPr>
          <p:cNvPr id="2" name="Title 1">
            <a:extLst>
              <a:ext uri="{FF2B5EF4-FFF2-40B4-BE49-F238E27FC236}">
                <a16:creationId xmlns:a16="http://schemas.microsoft.com/office/drawing/2014/main" id="{9C218C81-1C85-709E-3AAA-B7C229ADD723}"/>
              </a:ext>
            </a:extLst>
          </p:cNvPr>
          <p:cNvSpPr>
            <a:spLocks noGrp="1"/>
          </p:cNvSpPr>
          <p:nvPr>
            <p:ph type="title" idx="4294967295"/>
          </p:nvPr>
        </p:nvSpPr>
        <p:spPr>
          <a:xfrm>
            <a:off x="0" y="5690"/>
            <a:ext cx="5514436" cy="1224923"/>
          </a:xfrm>
          <a:prstGeom prst="rect">
            <a:avLst/>
          </a:prstGeom>
          <a:solidFill>
            <a:schemeClr val="bg1"/>
          </a:solidFill>
        </p:spPr>
        <p:txBody>
          <a:bodyPr lIns="91440" tIns="45720" rIns="91440" bIns="45720" anchor="b">
            <a:normAutofit/>
          </a:bodyPr>
          <a:lstStyle/>
          <a:p>
            <a:r>
              <a:rPr lang="en-US" sz="3900" b="1">
                <a:latin typeface="+mn-lt"/>
                <a:cs typeface="Calibri Light"/>
              </a:rPr>
              <a:t>KGAP Program Differences</a:t>
            </a:r>
            <a:endParaRPr lang="en-US" sz="3900" b="1">
              <a:latin typeface="+mn-lt"/>
            </a:endParaRPr>
          </a:p>
        </p:txBody>
      </p:sp>
      <p:sp>
        <p:nvSpPr>
          <p:cNvPr id="4" name="Content Placeholder 3">
            <a:extLst>
              <a:ext uri="{FF2B5EF4-FFF2-40B4-BE49-F238E27FC236}">
                <a16:creationId xmlns:a16="http://schemas.microsoft.com/office/drawing/2014/main" id="{C5A0DDDC-0385-E002-AE5D-251525F2EFE3}"/>
              </a:ext>
            </a:extLst>
          </p:cNvPr>
          <p:cNvSpPr>
            <a:spLocks noGrp="1"/>
          </p:cNvSpPr>
          <p:nvPr>
            <p:ph sz="half" idx="4294967295"/>
          </p:nvPr>
        </p:nvSpPr>
        <p:spPr>
          <a:xfrm>
            <a:off x="0" y="1538078"/>
            <a:ext cx="4643527" cy="4998317"/>
          </a:xfrm>
        </p:spPr>
        <p:txBody>
          <a:bodyPr vert="horz" lIns="91440" tIns="45720" rIns="91440" bIns="45720" rtlCol="0" anchor="t">
            <a:noAutofit/>
          </a:bodyPr>
          <a:lstStyle/>
          <a:p>
            <a:pPr marL="0" indent="0">
              <a:buNone/>
            </a:pPr>
            <a:r>
              <a:rPr lang="en-US" sz="3200" b="1" dirty="0">
                <a:solidFill>
                  <a:schemeClr val="tx1">
                    <a:alpha val="80000"/>
                  </a:schemeClr>
                </a:solidFill>
                <a:cs typeface="Calibri" panose="020F0502020204030204"/>
              </a:rPr>
              <a:t>Federal KGAP</a:t>
            </a:r>
          </a:p>
          <a:p>
            <a:pPr marL="0" indent="0">
              <a:buNone/>
            </a:pPr>
            <a:endParaRPr lang="en-US" sz="2800" b="1">
              <a:solidFill>
                <a:schemeClr val="tx1">
                  <a:alpha val="80000"/>
                </a:schemeClr>
              </a:solidFill>
              <a:cs typeface="Calibri"/>
            </a:endParaRPr>
          </a:p>
          <a:p>
            <a:pPr lvl="1"/>
            <a:r>
              <a:rPr lang="en-US" sz="2800" b="1" dirty="0">
                <a:solidFill>
                  <a:schemeClr val="tx1">
                    <a:alpha val="80000"/>
                  </a:schemeClr>
                </a:solidFill>
                <a:latin typeface="Calibri"/>
                <a:cs typeface="Calibri"/>
              </a:rPr>
              <a:t>Federal IV-E &amp; State GRF</a:t>
            </a:r>
            <a:endParaRPr lang="en-US" sz="2800" dirty="0">
              <a:solidFill>
                <a:schemeClr val="tx1">
                  <a:alpha val="80000"/>
                </a:schemeClr>
              </a:solidFill>
              <a:latin typeface="Calibri"/>
              <a:cs typeface="Calibri"/>
            </a:endParaRPr>
          </a:p>
          <a:p>
            <a:pPr lvl="1"/>
            <a:r>
              <a:rPr lang="en-US" sz="2800" b="1" dirty="0">
                <a:solidFill>
                  <a:schemeClr val="tx1">
                    <a:alpha val="80000"/>
                  </a:schemeClr>
                </a:solidFill>
                <a:latin typeface="Calibri"/>
                <a:cs typeface="Calibri"/>
              </a:rPr>
              <a:t>Child is FCM </a:t>
            </a:r>
            <a:r>
              <a:rPr lang="en-US" sz="2800" b="1" dirty="0">
                <a:solidFill>
                  <a:srgbClr val="FF0000">
                    <a:alpha val="80000"/>
                  </a:srgbClr>
                </a:solidFill>
                <a:latin typeface="Calibri"/>
                <a:cs typeface="Calibri"/>
              </a:rPr>
              <a:t>IV-E eligible</a:t>
            </a:r>
          </a:p>
          <a:p>
            <a:pPr lvl="1"/>
            <a:r>
              <a:rPr lang="en-US" sz="2800" b="1" dirty="0">
                <a:solidFill>
                  <a:schemeClr val="tx1">
                    <a:alpha val="80000"/>
                  </a:schemeClr>
                </a:solidFill>
                <a:latin typeface="Calibri"/>
                <a:cs typeface="Calibri"/>
              </a:rPr>
              <a:t>Child is categorically eligible for Medicaid</a:t>
            </a:r>
          </a:p>
          <a:p>
            <a:pPr lvl="1"/>
            <a:r>
              <a:rPr lang="en-US" sz="2800" b="1" dirty="0">
                <a:solidFill>
                  <a:schemeClr val="tx1">
                    <a:alpha val="80000"/>
                  </a:schemeClr>
                </a:solidFill>
                <a:latin typeface="Calibri"/>
                <a:cs typeface="Calibri"/>
              </a:rPr>
              <a:t>Annual redetermination by OFC</a:t>
            </a:r>
          </a:p>
          <a:p>
            <a:pPr lvl="1"/>
            <a:r>
              <a:rPr lang="en-US" sz="2800" b="1" dirty="0">
                <a:solidFill>
                  <a:schemeClr val="tx1">
                    <a:alpha val="80000"/>
                  </a:schemeClr>
                </a:solidFill>
                <a:latin typeface="Calibri"/>
                <a:cs typeface="Calibri"/>
              </a:rPr>
              <a:t>Ends at 18 or if eligible, 21</a:t>
            </a:r>
          </a:p>
          <a:p>
            <a:pPr marL="0" indent="0">
              <a:buNone/>
            </a:pPr>
            <a:endParaRPr lang="en-US" sz="1800" b="1">
              <a:solidFill>
                <a:schemeClr val="tx1">
                  <a:alpha val="80000"/>
                </a:schemeClr>
              </a:solidFill>
              <a:cs typeface="Calibri"/>
            </a:endParaRPr>
          </a:p>
        </p:txBody>
      </p:sp>
      <p:sp>
        <p:nvSpPr>
          <p:cNvPr id="3" name="Content Placeholder 2">
            <a:extLst>
              <a:ext uri="{FF2B5EF4-FFF2-40B4-BE49-F238E27FC236}">
                <a16:creationId xmlns:a16="http://schemas.microsoft.com/office/drawing/2014/main" id="{F79B5932-24D5-B59A-FD24-39BF0014C424}"/>
              </a:ext>
            </a:extLst>
          </p:cNvPr>
          <p:cNvSpPr>
            <a:spLocks noGrp="1"/>
          </p:cNvSpPr>
          <p:nvPr>
            <p:ph sz="half" idx="4294967295"/>
          </p:nvPr>
        </p:nvSpPr>
        <p:spPr>
          <a:xfrm>
            <a:off x="4371078" y="1538078"/>
            <a:ext cx="4715413" cy="4523866"/>
          </a:xfrm>
        </p:spPr>
        <p:txBody>
          <a:bodyPr vert="horz" lIns="91440" tIns="45720" rIns="91440" bIns="45720" rtlCol="0" anchor="t">
            <a:noAutofit/>
          </a:bodyPr>
          <a:lstStyle/>
          <a:p>
            <a:pPr marL="0" indent="0">
              <a:buNone/>
            </a:pPr>
            <a:r>
              <a:rPr lang="en-US" sz="2800" b="1" dirty="0">
                <a:solidFill>
                  <a:schemeClr val="tx1">
                    <a:alpha val="80000"/>
                  </a:schemeClr>
                </a:solidFill>
                <a:ea typeface="+mn-lt"/>
                <a:cs typeface="+mn-lt"/>
              </a:rPr>
              <a:t>State KGAP</a:t>
            </a:r>
            <a:endParaRPr lang="en-US" sz="2800" dirty="0">
              <a:solidFill>
                <a:schemeClr val="tx1">
                  <a:alpha val="80000"/>
                </a:schemeClr>
              </a:solidFill>
              <a:ea typeface="+mn-lt"/>
              <a:cs typeface="+mn-lt"/>
            </a:endParaRPr>
          </a:p>
          <a:p>
            <a:pPr marL="0" indent="0">
              <a:buNone/>
            </a:pPr>
            <a:endParaRPr lang="en-US" sz="2400" b="1">
              <a:solidFill>
                <a:schemeClr val="tx1">
                  <a:alpha val="80000"/>
                </a:schemeClr>
              </a:solidFill>
              <a:ea typeface="+mn-lt"/>
              <a:cs typeface="+mn-lt"/>
            </a:endParaRPr>
          </a:p>
          <a:p>
            <a:pPr lvl="1"/>
            <a:r>
              <a:rPr lang="en-US" sz="2800" b="1" dirty="0">
                <a:solidFill>
                  <a:schemeClr val="tx1">
                    <a:alpha val="80000"/>
                  </a:schemeClr>
                </a:solidFill>
                <a:latin typeface="Calibri"/>
                <a:ea typeface="+mn-lt"/>
                <a:cs typeface="+mn-lt"/>
              </a:rPr>
              <a:t>Federal TANF &amp; State GRF</a:t>
            </a:r>
            <a:endParaRPr lang="en-US" sz="2800" dirty="0">
              <a:solidFill>
                <a:schemeClr val="tx1">
                  <a:alpha val="80000"/>
                </a:schemeClr>
              </a:solidFill>
              <a:latin typeface="Calibri"/>
              <a:ea typeface="+mn-lt"/>
              <a:cs typeface="+mn-lt"/>
            </a:endParaRPr>
          </a:p>
          <a:p>
            <a:pPr lvl="1"/>
            <a:r>
              <a:rPr lang="en-US" sz="2800" b="1" dirty="0">
                <a:solidFill>
                  <a:schemeClr val="tx1">
                    <a:alpha val="80000"/>
                  </a:schemeClr>
                </a:solidFill>
                <a:latin typeface="Calibri"/>
                <a:ea typeface="+mn-lt"/>
                <a:cs typeface="+mn-lt"/>
              </a:rPr>
              <a:t>Child is </a:t>
            </a:r>
            <a:r>
              <a:rPr lang="en-US" sz="2800" b="1" dirty="0">
                <a:solidFill>
                  <a:srgbClr val="FF0000">
                    <a:alpha val="80000"/>
                  </a:srgbClr>
                </a:solidFill>
                <a:latin typeface="Calibri"/>
                <a:ea typeface="+mn-lt"/>
                <a:cs typeface="+mn-lt"/>
              </a:rPr>
              <a:t>NOT IV-E eligible</a:t>
            </a:r>
            <a:endParaRPr lang="en-US" sz="2800" dirty="0">
              <a:solidFill>
                <a:srgbClr val="FF0000">
                  <a:alpha val="80000"/>
                </a:srgbClr>
              </a:solidFill>
              <a:latin typeface="Calibri"/>
              <a:ea typeface="+mn-lt"/>
              <a:cs typeface="+mn-lt"/>
            </a:endParaRPr>
          </a:p>
          <a:p>
            <a:pPr lvl="1"/>
            <a:r>
              <a:rPr lang="en-US" sz="2800" b="1" dirty="0">
                <a:solidFill>
                  <a:schemeClr val="tx1">
                    <a:alpha val="80000"/>
                  </a:schemeClr>
                </a:solidFill>
                <a:latin typeface="Calibri"/>
                <a:ea typeface="+mn-lt"/>
                <a:cs typeface="+mn-lt"/>
              </a:rPr>
              <a:t>Family is required to apply for OWF w/ Medicaid</a:t>
            </a:r>
            <a:endParaRPr lang="en-US" sz="2800" dirty="0">
              <a:solidFill>
                <a:schemeClr val="tx1">
                  <a:alpha val="80000"/>
                </a:schemeClr>
              </a:solidFill>
              <a:latin typeface="Calibri"/>
              <a:ea typeface="+mn-lt"/>
              <a:cs typeface="+mn-lt"/>
            </a:endParaRPr>
          </a:p>
          <a:p>
            <a:pPr lvl="1"/>
            <a:r>
              <a:rPr lang="en-US" sz="2800" b="1" dirty="0">
                <a:solidFill>
                  <a:schemeClr val="tx1">
                    <a:alpha val="80000"/>
                  </a:schemeClr>
                </a:solidFill>
                <a:latin typeface="Calibri"/>
                <a:ea typeface="+mn-lt"/>
                <a:cs typeface="+mn-lt"/>
              </a:rPr>
              <a:t>OWF redetermination by OFA</a:t>
            </a:r>
            <a:endParaRPr lang="en-US" sz="2800" dirty="0">
              <a:solidFill>
                <a:schemeClr val="tx1">
                  <a:alpha val="80000"/>
                </a:schemeClr>
              </a:solidFill>
              <a:latin typeface="Calibri"/>
              <a:ea typeface="+mn-lt"/>
              <a:cs typeface="+mn-lt"/>
            </a:endParaRPr>
          </a:p>
          <a:p>
            <a:pPr lvl="1"/>
            <a:r>
              <a:rPr lang="en-US" sz="2800" b="1" dirty="0">
                <a:solidFill>
                  <a:schemeClr val="tx1">
                    <a:alpha val="80000"/>
                  </a:schemeClr>
                </a:solidFill>
                <a:latin typeface="Calibri"/>
                <a:ea typeface="+mn-lt"/>
                <a:cs typeface="+mn-lt"/>
              </a:rPr>
              <a:t>Ends at 18 or end of HS if later, or if eligible, 21</a:t>
            </a:r>
            <a:endParaRPr lang="en-US" sz="2800" dirty="0">
              <a:solidFill>
                <a:schemeClr val="tx1">
                  <a:alpha val="80000"/>
                </a:schemeClr>
              </a:solidFill>
              <a:latin typeface="Calibri"/>
              <a:ea typeface="+mn-lt"/>
              <a:cs typeface="+mn-lt"/>
            </a:endParaRPr>
          </a:p>
        </p:txBody>
      </p:sp>
    </p:spTree>
    <p:extLst>
      <p:ext uri="{BB962C8B-B14F-4D97-AF65-F5344CB8AC3E}">
        <p14:creationId xmlns:p14="http://schemas.microsoft.com/office/powerpoint/2010/main" val="4158150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7"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9EF2E4-219B-DF7B-D932-1D0F3F2A0934}"/>
              </a:ext>
            </a:extLst>
          </p:cNvPr>
          <p:cNvSpPr>
            <a:spLocks noGrp="1"/>
          </p:cNvSpPr>
          <p:nvPr>
            <p:ph type="title"/>
          </p:nvPr>
        </p:nvSpPr>
        <p:spPr>
          <a:xfrm>
            <a:off x="4956605" y="-67164"/>
            <a:ext cx="3665764" cy="1777419"/>
          </a:xfrm>
        </p:spPr>
        <p:txBody>
          <a:bodyPr anchor="b">
            <a:normAutofit/>
          </a:bodyPr>
          <a:lstStyle/>
          <a:p>
            <a:r>
              <a:rPr lang="en-US" sz="3500" b="1">
                <a:latin typeface="Calibri"/>
                <a:cs typeface="Calibri Light"/>
              </a:rPr>
              <a:t>KGAP Payments</a:t>
            </a:r>
            <a:endParaRPr lang="en-US" sz="3500" b="1">
              <a:latin typeface="Calibri"/>
              <a:cs typeface="Calibri"/>
            </a:endParaRPr>
          </a:p>
        </p:txBody>
      </p:sp>
      <p:pic>
        <p:nvPicPr>
          <p:cNvPr id="6" name="Picture 5">
            <a:extLst>
              <a:ext uri="{FF2B5EF4-FFF2-40B4-BE49-F238E27FC236}">
                <a16:creationId xmlns:a16="http://schemas.microsoft.com/office/drawing/2014/main" id="{5154E68E-539D-434E-A679-425DC664126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477" t="-2923" r="49652" b="2714"/>
          <a:stretch/>
        </p:blipFill>
        <p:spPr>
          <a:xfrm>
            <a:off x="234395" y="561772"/>
            <a:ext cx="4014894" cy="5722518"/>
          </a:xfrm>
          <a:prstGeom prst="rect">
            <a:avLst/>
          </a:prstGeom>
        </p:spPr>
      </p:pic>
      <p:sp>
        <p:nvSpPr>
          <p:cNvPr id="49"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1144" y="1417320"/>
            <a:ext cx="6858"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23FC1BB-C15C-7E8D-6A8E-F06D30C9383C}"/>
              </a:ext>
            </a:extLst>
          </p:cNvPr>
          <p:cNvSpPr>
            <a:spLocks noGrp="1"/>
          </p:cNvSpPr>
          <p:nvPr>
            <p:ph idx="1"/>
          </p:nvPr>
        </p:nvSpPr>
        <p:spPr>
          <a:xfrm>
            <a:off x="4766106" y="1894405"/>
            <a:ext cx="4058668" cy="4186489"/>
          </a:xfrm>
        </p:spPr>
        <p:txBody>
          <a:bodyPr vert="horz" lIns="91440" tIns="45720" rIns="91440" bIns="45720" rtlCol="0" anchor="t">
            <a:noAutofit/>
          </a:bodyPr>
          <a:lstStyle/>
          <a:p>
            <a:pPr>
              <a:buClr>
                <a:srgbClr val="D9921F"/>
              </a:buClr>
            </a:pPr>
            <a:r>
              <a:rPr lang="en-US" sz="2400" b="1"/>
              <a:t>Negotiated between ODJFS and kin caregiver</a:t>
            </a:r>
            <a:endParaRPr lang="en-US" sz="2400" b="1">
              <a:cs typeface="Calibri"/>
            </a:endParaRPr>
          </a:p>
          <a:p>
            <a:pPr>
              <a:buClr>
                <a:srgbClr val="D9921F"/>
              </a:buClr>
            </a:pPr>
            <a:r>
              <a:rPr lang="en-US" sz="2400" b="1">
                <a:cs typeface="Calibri"/>
              </a:rPr>
              <a:t>No income test/ Child’s SSI is considered</a:t>
            </a:r>
          </a:p>
          <a:p>
            <a:pPr>
              <a:buClr>
                <a:srgbClr val="D9921F"/>
              </a:buClr>
            </a:pPr>
            <a:r>
              <a:rPr lang="en-US" sz="2400" b="1"/>
              <a:t>Payment is 80% of foster care per diem</a:t>
            </a:r>
            <a:endParaRPr lang="en-US" sz="2400" b="1">
              <a:cs typeface="Calibri"/>
            </a:endParaRPr>
          </a:p>
          <a:p>
            <a:pPr lvl="1">
              <a:buClr>
                <a:srgbClr val="D9921F"/>
              </a:buClr>
            </a:pPr>
            <a:r>
              <a:rPr lang="en-US" b="1"/>
              <a:t>Unless that amount is less than $350</a:t>
            </a:r>
            <a:endParaRPr lang="en-US" b="1">
              <a:cs typeface="Calibri"/>
            </a:endParaRPr>
          </a:p>
          <a:p>
            <a:pPr lvl="1">
              <a:buClr>
                <a:srgbClr val="D9921F"/>
              </a:buClr>
            </a:pPr>
            <a:r>
              <a:rPr lang="en-US" b="1"/>
              <a:t>Then payment would be $350 or per diem rate, whichever is lower</a:t>
            </a:r>
            <a:endParaRPr lang="en-US" b="1">
              <a:cs typeface="Calibri"/>
            </a:endParaRPr>
          </a:p>
        </p:txBody>
      </p:sp>
      <p:sp>
        <p:nvSpPr>
          <p:cNvPr id="4" name="Slide Number Placeholder 3">
            <a:extLst>
              <a:ext uri="{FF2B5EF4-FFF2-40B4-BE49-F238E27FC236}">
                <a16:creationId xmlns:a16="http://schemas.microsoft.com/office/drawing/2014/main" id="{13CF2E6A-E2EA-5CF2-C7C7-7E969A198572}"/>
              </a:ext>
            </a:extLst>
          </p:cNvPr>
          <p:cNvSpPr>
            <a:spLocks noGrp="1"/>
          </p:cNvSpPr>
          <p:nvPr>
            <p:ph type="sldNum" sz="quarter" idx="12"/>
          </p:nvPr>
        </p:nvSpPr>
        <p:spPr>
          <a:xfrm>
            <a:off x="7896498" y="6355080"/>
            <a:ext cx="621138" cy="365125"/>
          </a:xfrm>
        </p:spPr>
        <p:txBody>
          <a:bodyPr>
            <a:normAutofit/>
          </a:bodyPr>
          <a:lstStyle/>
          <a:p>
            <a:pPr>
              <a:spcAft>
                <a:spcPts val="600"/>
              </a:spcAft>
            </a:pPr>
            <a:fld id="{F722AA56-EF49-4BE6-ACB9-BF8FBD0A8963}" type="slidenum">
              <a:rPr lang="en-US">
                <a:solidFill>
                  <a:schemeClr val="tx1">
                    <a:alpha val="70000"/>
                  </a:schemeClr>
                </a:solidFill>
              </a:rPr>
              <a:pPr>
                <a:spcAft>
                  <a:spcPts val="600"/>
                </a:spcAft>
              </a:pPr>
              <a:t>17</a:t>
            </a:fld>
            <a:endParaRPr lang="en-US">
              <a:solidFill>
                <a:schemeClr val="tx1">
                  <a:alpha val="70000"/>
                </a:schemeClr>
              </a:solidFill>
            </a:endParaRPr>
          </a:p>
        </p:txBody>
      </p:sp>
      <p:pic>
        <p:nvPicPr>
          <p:cNvPr id="10" name="Picture 9" descr="See the source image">
            <a:extLst>
              <a:ext uri="{FF2B5EF4-FFF2-40B4-BE49-F238E27FC236}">
                <a16:creationId xmlns:a16="http://schemas.microsoft.com/office/drawing/2014/main" id="{50769302-A824-381C-CDC5-F27A2F28A0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21598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CBC277-9C0F-425E-A304-7D221028224D}"/>
              </a:ext>
            </a:extLst>
          </p:cNvPr>
          <p:cNvSpPr>
            <a:spLocks noGrp="1"/>
          </p:cNvSpPr>
          <p:nvPr>
            <p:ph type="title"/>
          </p:nvPr>
        </p:nvSpPr>
        <p:spPr>
          <a:xfrm>
            <a:off x="628650" y="585218"/>
            <a:ext cx="7886700" cy="1325563"/>
          </a:xfrm>
        </p:spPr>
        <p:txBody>
          <a:bodyPr>
            <a:normAutofit/>
          </a:bodyPr>
          <a:lstStyle/>
          <a:p>
            <a:r>
              <a:rPr lang="en-US">
                <a:solidFill>
                  <a:schemeClr val="bg1"/>
                </a:solidFill>
                <a:latin typeface="+mn-lt"/>
              </a:rPr>
              <a:t>Reimbursement of Nonrecurring KGAP Expenses</a:t>
            </a:r>
          </a:p>
        </p:txBody>
      </p:sp>
      <p:pic>
        <p:nvPicPr>
          <p:cNvPr id="5" name="Picture 5">
            <a:extLst>
              <a:ext uri="{FF2B5EF4-FFF2-40B4-BE49-F238E27FC236}">
                <a16:creationId xmlns:a16="http://schemas.microsoft.com/office/drawing/2014/main" id="{75DC2B83-23B5-6162-92CB-0712713A5B8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4319" r="10542" b="-2"/>
          <a:stretch/>
        </p:blipFill>
        <p:spPr>
          <a:xfrm>
            <a:off x="630936" y="2516779"/>
            <a:ext cx="4677156" cy="3660185"/>
          </a:xfrm>
          <a:prstGeom prst="rect">
            <a:avLst/>
          </a:prstGeom>
        </p:spPr>
      </p:pic>
      <p:sp>
        <p:nvSpPr>
          <p:cNvPr id="3" name="Content Placeholder 2">
            <a:extLst>
              <a:ext uri="{FF2B5EF4-FFF2-40B4-BE49-F238E27FC236}">
                <a16:creationId xmlns:a16="http://schemas.microsoft.com/office/drawing/2014/main" id="{110509B1-5114-4AA7-89D3-145BD1F11251}"/>
              </a:ext>
            </a:extLst>
          </p:cNvPr>
          <p:cNvSpPr>
            <a:spLocks noGrp="1"/>
          </p:cNvSpPr>
          <p:nvPr>
            <p:ph idx="1"/>
          </p:nvPr>
        </p:nvSpPr>
        <p:spPr>
          <a:xfrm>
            <a:off x="5308093" y="2148526"/>
            <a:ext cx="3707570" cy="4572951"/>
          </a:xfrm>
        </p:spPr>
        <p:txBody>
          <a:bodyPr anchor="ctr">
            <a:normAutofit/>
          </a:bodyPr>
          <a:lstStyle/>
          <a:p>
            <a:r>
              <a:rPr lang="en-US" sz="1800" dirty="0"/>
              <a:t>Administered by ODJFS</a:t>
            </a:r>
          </a:p>
          <a:p>
            <a:r>
              <a:rPr lang="en-US" sz="1800" dirty="0"/>
              <a:t>Up to $2,000 per child</a:t>
            </a:r>
            <a:endParaRPr lang="en-US" sz="1800" dirty="0">
              <a:cs typeface="Calibri"/>
            </a:endParaRPr>
          </a:p>
          <a:p>
            <a:r>
              <a:rPr lang="en-US" sz="1800" dirty="0"/>
              <a:t>Not income based</a:t>
            </a:r>
            <a:endParaRPr lang="en-US" sz="1800" dirty="0">
              <a:cs typeface="Calibri"/>
            </a:endParaRPr>
          </a:p>
          <a:p>
            <a:r>
              <a:rPr lang="en-US" sz="1800" dirty="0"/>
              <a:t>Finalized prior to legal custody</a:t>
            </a:r>
            <a:endParaRPr lang="en-US" sz="1800" dirty="0">
              <a:cs typeface="Calibri"/>
            </a:endParaRPr>
          </a:p>
          <a:p>
            <a:r>
              <a:rPr lang="en-US" sz="1800" dirty="0"/>
              <a:t>Two years to submit docs to ODJFS</a:t>
            </a:r>
            <a:endParaRPr lang="en-US" sz="1800" dirty="0">
              <a:cs typeface="Calibri"/>
            </a:endParaRPr>
          </a:p>
        </p:txBody>
      </p:sp>
      <p:sp>
        <p:nvSpPr>
          <p:cNvPr id="4" name="Slide Number Placeholder 3">
            <a:extLst>
              <a:ext uri="{FF2B5EF4-FFF2-40B4-BE49-F238E27FC236}">
                <a16:creationId xmlns:a16="http://schemas.microsoft.com/office/drawing/2014/main" id="{07CF36DB-8BAC-4CEC-94C8-1AF2522B8229}"/>
              </a:ext>
            </a:extLst>
          </p:cNvPr>
          <p:cNvSpPr>
            <a:spLocks noGrp="1"/>
          </p:cNvSpPr>
          <p:nvPr>
            <p:ph type="sldNum" sz="quarter" idx="12"/>
          </p:nvPr>
        </p:nvSpPr>
        <p:spPr>
          <a:xfrm>
            <a:off x="6457950" y="6356352"/>
            <a:ext cx="2057400" cy="365125"/>
          </a:xfrm>
        </p:spPr>
        <p:txBody>
          <a:bodyPr>
            <a:normAutofit/>
          </a:bodyPr>
          <a:lstStyle/>
          <a:p>
            <a:pPr>
              <a:spcAft>
                <a:spcPts val="600"/>
              </a:spcAft>
            </a:pPr>
            <a:fld id="{F722AA56-EF49-4BE6-ACB9-BF8FBD0A8963}" type="slidenum">
              <a:rPr lang="en-US" smtClean="0"/>
              <a:pPr>
                <a:spcAft>
                  <a:spcPts val="600"/>
                </a:spcAft>
              </a:pPr>
              <a:t>18</a:t>
            </a:fld>
            <a:endParaRPr lang="en-US"/>
          </a:p>
        </p:txBody>
      </p:sp>
      <p:pic>
        <p:nvPicPr>
          <p:cNvPr id="8" name="Picture 2" descr="See the source image">
            <a:extLst>
              <a:ext uri="{FF2B5EF4-FFF2-40B4-BE49-F238E27FC236}">
                <a16:creationId xmlns:a16="http://schemas.microsoft.com/office/drawing/2014/main" id="{85C46908-07FE-41D9-9D13-0EB2CD4895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570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EE45A-1ECC-451E-8B81-6DA7B9B852F5}"/>
              </a:ext>
            </a:extLst>
          </p:cNvPr>
          <p:cNvPicPr>
            <a:picLocks noChangeAspect="1"/>
          </p:cNvPicPr>
          <p:nvPr/>
        </p:nvPicPr>
        <p:blipFill rotWithShape="1">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1923" b="1"/>
          <a:stretch/>
        </p:blipFill>
        <p:spPr>
          <a:xfrm>
            <a:off x="20" y="10"/>
            <a:ext cx="9143980" cy="6857990"/>
          </a:xfrm>
          <a:prstGeom prst="rect">
            <a:avLst/>
          </a:prstGeom>
        </p:spPr>
      </p:pic>
      <p:sp>
        <p:nvSpPr>
          <p:cNvPr id="3" name="Title 2">
            <a:extLst>
              <a:ext uri="{FF2B5EF4-FFF2-40B4-BE49-F238E27FC236}">
                <a16:creationId xmlns:a16="http://schemas.microsoft.com/office/drawing/2014/main" id="{1DFDEB01-E35D-DED7-3BAB-43292180B2B6}"/>
              </a:ext>
            </a:extLst>
          </p:cNvPr>
          <p:cNvSpPr>
            <a:spLocks noGrp="1"/>
          </p:cNvSpPr>
          <p:nvPr>
            <p:ph type="title"/>
          </p:nvPr>
        </p:nvSpPr>
        <p:spPr>
          <a:xfrm>
            <a:off x="236767" y="365125"/>
            <a:ext cx="8837385" cy="1347334"/>
          </a:xfrm>
        </p:spPr>
        <p:txBody>
          <a:bodyPr vert="horz" lIns="91440" tIns="45720" rIns="91440" bIns="45720" rtlCol="0" anchor="ctr" anchorCtr="0">
            <a:normAutofit/>
          </a:bodyPr>
          <a:lstStyle/>
          <a:p>
            <a:r>
              <a:rPr lang="en-US" b="1">
                <a:solidFill>
                  <a:srgbClr val="FFFFFF"/>
                </a:solidFill>
                <a:latin typeface="+mn-lt"/>
              </a:rPr>
              <a:t>KGAP Connections to 21 (KGAP C21)</a:t>
            </a:r>
          </a:p>
        </p:txBody>
      </p:sp>
      <p:sp>
        <p:nvSpPr>
          <p:cNvPr id="2" name="Content Placeholder 1">
            <a:extLst>
              <a:ext uri="{FF2B5EF4-FFF2-40B4-BE49-F238E27FC236}">
                <a16:creationId xmlns:a16="http://schemas.microsoft.com/office/drawing/2014/main" id="{90E274FC-28B3-F10D-033E-444F6AC88457}"/>
              </a:ext>
            </a:extLst>
          </p:cNvPr>
          <p:cNvSpPr>
            <a:spLocks noGrp="1"/>
          </p:cNvSpPr>
          <p:nvPr>
            <p:ph idx="1"/>
          </p:nvPr>
        </p:nvSpPr>
        <p:spPr>
          <a:xfrm>
            <a:off x="338367" y="1825625"/>
            <a:ext cx="8176985" cy="4351338"/>
          </a:xfrm>
        </p:spPr>
        <p:txBody>
          <a:bodyPr vert="horz" lIns="91440" tIns="45720" rIns="91440" bIns="45720" rtlCol="0" anchor="t">
            <a:normAutofit/>
          </a:bodyPr>
          <a:lstStyle/>
          <a:p>
            <a:pPr marL="0" indent="0">
              <a:buNone/>
            </a:pPr>
            <a:r>
              <a:rPr lang="en-US" sz="2600" b="1" dirty="0">
                <a:solidFill>
                  <a:srgbClr val="FFFFFF"/>
                </a:solidFill>
              </a:rPr>
              <a:t>Eligibility</a:t>
            </a:r>
          </a:p>
          <a:p>
            <a:r>
              <a:rPr lang="en-US" sz="2600" b="1" dirty="0">
                <a:solidFill>
                  <a:srgbClr val="FFFFFF"/>
                </a:solidFill>
              </a:rPr>
              <a:t>Federal KGAP agreement effective at age 16 or 17</a:t>
            </a:r>
            <a:endParaRPr lang="en-US" sz="2600" b="1" dirty="0">
              <a:solidFill>
                <a:srgbClr val="FFFFFF"/>
              </a:solidFill>
              <a:cs typeface="Calibri"/>
            </a:endParaRPr>
          </a:p>
          <a:p>
            <a:r>
              <a:rPr lang="en-US" sz="2600" b="1" dirty="0">
                <a:solidFill>
                  <a:srgbClr val="FFFFFF"/>
                </a:solidFill>
              </a:rPr>
              <a:t>Guardianship/ custody occurred at age 16 or 17</a:t>
            </a:r>
            <a:endParaRPr lang="en-US" sz="2600" b="1" dirty="0">
              <a:solidFill>
                <a:srgbClr val="FFFFFF"/>
              </a:solidFill>
              <a:cs typeface="Calibri"/>
            </a:endParaRPr>
          </a:p>
          <a:p>
            <a:r>
              <a:rPr lang="en-US" sz="2600" b="1" dirty="0">
                <a:solidFill>
                  <a:srgbClr val="FFFFFF"/>
                </a:solidFill>
              </a:rPr>
              <a:t>Kinship caregiver still providing support </a:t>
            </a:r>
            <a:endParaRPr lang="en-US" sz="2600" b="1" dirty="0">
              <a:solidFill>
                <a:srgbClr val="FFFFFF"/>
              </a:solidFill>
              <a:cs typeface="Calibri"/>
            </a:endParaRPr>
          </a:p>
          <a:p>
            <a:r>
              <a:rPr lang="en-US" sz="2600" b="1" dirty="0">
                <a:solidFill>
                  <a:srgbClr val="FFFFFF"/>
                </a:solidFill>
                <a:ea typeface="+mn-lt"/>
                <a:cs typeface="+mn-lt"/>
              </a:rPr>
              <a:t>Age 18 but not yet 21</a:t>
            </a:r>
            <a:endParaRPr lang="en-US" sz="2600" dirty="0">
              <a:ea typeface="+mn-lt"/>
              <a:cs typeface="+mn-lt"/>
            </a:endParaRPr>
          </a:p>
          <a:p>
            <a:r>
              <a:rPr lang="en-US" sz="2600" b="1" dirty="0">
                <a:solidFill>
                  <a:srgbClr val="FFFFFF"/>
                </a:solidFill>
                <a:ea typeface="+mn-lt"/>
                <a:cs typeface="+mn-lt"/>
              </a:rPr>
              <a:t>Not married or in military</a:t>
            </a:r>
            <a:endParaRPr lang="en-US" sz="2600" dirty="0">
              <a:ea typeface="+mn-lt"/>
              <a:cs typeface="+mn-lt"/>
            </a:endParaRPr>
          </a:p>
          <a:p>
            <a:r>
              <a:rPr lang="en-US" sz="2600" b="1" dirty="0">
                <a:solidFill>
                  <a:srgbClr val="FFFFFF"/>
                </a:solidFill>
              </a:rPr>
              <a:t>Young adult meets 1 of 5 criteria in 5101:2-55-02(A)(3) </a:t>
            </a:r>
            <a:endParaRPr lang="en-US" sz="2600" b="1" dirty="0">
              <a:solidFill>
                <a:srgbClr val="FFFFFF"/>
              </a:solidFill>
              <a:cs typeface="Calibri"/>
            </a:endParaRPr>
          </a:p>
          <a:p>
            <a:endParaRPr lang="en-US" sz="2600" b="1" dirty="0">
              <a:solidFill>
                <a:srgbClr val="FFFFFF"/>
              </a:solidFill>
              <a:cs typeface="Calibri"/>
            </a:endParaRPr>
          </a:p>
          <a:p>
            <a:endParaRPr lang="en-US" sz="2600" dirty="0">
              <a:solidFill>
                <a:srgbClr val="FFFFFF"/>
              </a:solidFill>
            </a:endParaRPr>
          </a:p>
          <a:p>
            <a:endParaRPr lang="en-US" sz="2600" dirty="0">
              <a:solidFill>
                <a:srgbClr val="FFFFFF"/>
              </a:solidFill>
            </a:endParaRPr>
          </a:p>
          <a:p>
            <a:endParaRPr lang="en-US" sz="2600" dirty="0">
              <a:solidFill>
                <a:srgbClr val="FFFFFF"/>
              </a:solidFill>
            </a:endParaRPr>
          </a:p>
        </p:txBody>
      </p:sp>
      <p:sp>
        <p:nvSpPr>
          <p:cNvPr id="4" name="Slide Number Placeholder 3">
            <a:extLst>
              <a:ext uri="{FF2B5EF4-FFF2-40B4-BE49-F238E27FC236}">
                <a16:creationId xmlns:a16="http://schemas.microsoft.com/office/drawing/2014/main" id="{D4343C44-1F84-DE63-B988-3E4E6368F79C}"/>
              </a:ext>
            </a:extLst>
          </p:cNvPr>
          <p:cNvSpPr>
            <a:spLocks noGrp="1"/>
          </p:cNvSpPr>
          <p:nvPr>
            <p:ph type="sldNum" sz="quarter" idx="12"/>
          </p:nvPr>
        </p:nvSpPr>
        <p:spPr>
          <a:xfrm>
            <a:off x="6457950" y="6356352"/>
            <a:ext cx="2057400" cy="365125"/>
          </a:xfrm>
        </p:spPr>
        <p:txBody>
          <a:bodyPr vert="horz" lIns="91440" tIns="45720" rIns="91440" bIns="45720" rtlCol="0" anchor="ctr">
            <a:normAutofit/>
          </a:bodyPr>
          <a:lstStyle/>
          <a:p>
            <a:pPr fontAlgn="auto">
              <a:spcBef>
                <a:spcPts val="0"/>
              </a:spcBef>
              <a:spcAft>
                <a:spcPts val="600"/>
              </a:spcAft>
              <a:defRPr/>
            </a:pPr>
            <a:fld id="{4E5FB94D-63C6-4883-BBAD-88E884DD59C0}" type="slidenum">
              <a:rPr lang="en-US" sz="1000">
                <a:solidFill>
                  <a:srgbClr val="FFFFFF"/>
                </a:solidFill>
                <a:latin typeface="Calibri" panose="020F0502020204030204"/>
              </a:rPr>
              <a:pPr fontAlgn="auto">
                <a:spcBef>
                  <a:spcPts val="0"/>
                </a:spcBef>
                <a:spcAft>
                  <a:spcPts val="600"/>
                </a:spcAft>
                <a:defRPr/>
              </a:pPr>
              <a:t>19</a:t>
            </a:fld>
            <a:endParaRPr lang="en-US" sz="1000">
              <a:solidFill>
                <a:srgbClr val="FFFFFF"/>
              </a:solidFill>
              <a:latin typeface="Calibri" panose="020F0502020204030204"/>
            </a:endParaRPr>
          </a:p>
        </p:txBody>
      </p:sp>
      <p:pic>
        <p:nvPicPr>
          <p:cNvPr id="7" name="Picture 2" descr="See the source image">
            <a:extLst>
              <a:ext uri="{FF2B5EF4-FFF2-40B4-BE49-F238E27FC236}">
                <a16:creationId xmlns:a16="http://schemas.microsoft.com/office/drawing/2014/main" id="{46815E56-F187-4EAA-B7EC-A98538FD0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14499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Hourglass and a calendar">
            <a:extLst>
              <a:ext uri="{FF2B5EF4-FFF2-40B4-BE49-F238E27FC236}">
                <a16:creationId xmlns:a16="http://schemas.microsoft.com/office/drawing/2014/main" id="{87B1222A-2719-EB12-DBF4-3044B9503E45}"/>
              </a:ext>
            </a:extLst>
          </p:cNvPr>
          <p:cNvPicPr>
            <a:picLocks noChangeAspect="1"/>
          </p:cNvPicPr>
          <p:nvPr/>
        </p:nvPicPr>
        <p:blipFill rotWithShape="1">
          <a:blip r:embed="rId3"/>
          <a:srcRect l="18788" t="9091" r="-2" b="-2"/>
          <a:stretch/>
        </p:blipFill>
        <p:spPr>
          <a:xfrm>
            <a:off x="20" y="10"/>
            <a:ext cx="9143980" cy="6857990"/>
          </a:xfrm>
          <a:prstGeom prst="rect">
            <a:avLst/>
          </a:prstGeom>
        </p:spPr>
      </p:pic>
      <p:sp>
        <p:nvSpPr>
          <p:cNvPr id="29" name="Rectangle 2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B94F948-43F9-5A1F-D9E8-C8E3631E2A6F}"/>
              </a:ext>
            </a:extLst>
          </p:cNvPr>
          <p:cNvSpPr>
            <a:spLocks noGrp="1"/>
          </p:cNvSpPr>
          <p:nvPr>
            <p:ph type="title"/>
          </p:nvPr>
        </p:nvSpPr>
        <p:spPr>
          <a:xfrm>
            <a:off x="446103" y="403780"/>
            <a:ext cx="2819430" cy="1344975"/>
          </a:xfrm>
        </p:spPr>
        <p:txBody>
          <a:bodyPr>
            <a:normAutofit/>
          </a:bodyPr>
          <a:lstStyle/>
          <a:p>
            <a:r>
              <a:rPr lang="en-US" sz="3500" b="1">
                <a:latin typeface="+mn-lt"/>
                <a:cs typeface="Calibri Light"/>
              </a:rPr>
              <a:t>Agenda</a:t>
            </a:r>
            <a:endParaRPr lang="en-US" sz="3500" b="1">
              <a:latin typeface="+mn-lt"/>
            </a:endParaRPr>
          </a:p>
        </p:txBody>
      </p:sp>
      <p:sp>
        <p:nvSpPr>
          <p:cNvPr id="15" name="Content Placeholder 14">
            <a:extLst>
              <a:ext uri="{FF2B5EF4-FFF2-40B4-BE49-F238E27FC236}">
                <a16:creationId xmlns:a16="http://schemas.microsoft.com/office/drawing/2014/main" id="{0EA656F6-4F89-3CE5-FE83-EAB5F101E6A4}"/>
              </a:ext>
            </a:extLst>
          </p:cNvPr>
          <p:cNvSpPr>
            <a:spLocks noGrp="1"/>
          </p:cNvSpPr>
          <p:nvPr>
            <p:ph idx="1"/>
          </p:nvPr>
        </p:nvSpPr>
        <p:spPr>
          <a:xfrm>
            <a:off x="252663" y="1643298"/>
            <a:ext cx="3838890" cy="4251475"/>
          </a:xfrm>
        </p:spPr>
        <p:txBody>
          <a:bodyPr vert="horz" lIns="91440" tIns="45720" rIns="91440" bIns="45720" rtlCol="0" anchor="t">
            <a:noAutofit/>
          </a:bodyPr>
          <a:lstStyle/>
          <a:p>
            <a:r>
              <a:rPr lang="en-US" sz="1800" b="1" dirty="0">
                <a:cs typeface="Calibri"/>
              </a:rPr>
              <a:t>Kinship Support Program (KSP)</a:t>
            </a:r>
          </a:p>
          <a:p>
            <a:r>
              <a:rPr lang="en-US" sz="1800" b="1" dirty="0">
                <a:cs typeface="Calibri"/>
              </a:rPr>
              <a:t>Kinship Caregiver Program (KCP)</a:t>
            </a:r>
          </a:p>
          <a:p>
            <a:r>
              <a:rPr lang="en-US" sz="1800" b="1" dirty="0">
                <a:cs typeface="Calibri"/>
              </a:rPr>
              <a:t>Kinship Permanency Incentive Program (KPIP)</a:t>
            </a:r>
          </a:p>
          <a:p>
            <a:r>
              <a:rPr lang="en-US" sz="1800" b="1" dirty="0">
                <a:cs typeface="Calibri"/>
              </a:rPr>
              <a:t>Kinship Supports Intervention (KSI)</a:t>
            </a:r>
          </a:p>
          <a:p>
            <a:r>
              <a:rPr lang="en-US" sz="1800" b="1" dirty="0">
                <a:cs typeface="Calibri"/>
              </a:rPr>
              <a:t>Ohio Kinship And Adoption Navigator Program (</a:t>
            </a:r>
            <a:r>
              <a:rPr lang="en-US" sz="1800" b="1" dirty="0" err="1">
                <a:cs typeface="Calibri"/>
              </a:rPr>
              <a:t>OhioKAN</a:t>
            </a:r>
            <a:r>
              <a:rPr lang="en-US" sz="1800" b="1" dirty="0">
                <a:cs typeface="Calibri"/>
              </a:rPr>
              <a:t>)</a:t>
            </a:r>
          </a:p>
          <a:p>
            <a:r>
              <a:rPr lang="en-US" sz="1800" b="1" dirty="0">
                <a:cs typeface="Calibri"/>
              </a:rPr>
              <a:t>Kinship Guardianship Assistance Program (KGAP)</a:t>
            </a:r>
          </a:p>
          <a:p>
            <a:r>
              <a:rPr lang="en-US" sz="1800" b="1" dirty="0">
                <a:ea typeface="Calibri" panose="020F0502020204030204"/>
                <a:cs typeface="Calibri"/>
              </a:rPr>
              <a:t>Q &amp; A</a:t>
            </a:r>
          </a:p>
        </p:txBody>
      </p:sp>
      <p:sp>
        <p:nvSpPr>
          <p:cNvPr id="2" name="Slide Number Placeholder 1">
            <a:extLst>
              <a:ext uri="{FF2B5EF4-FFF2-40B4-BE49-F238E27FC236}">
                <a16:creationId xmlns:a16="http://schemas.microsoft.com/office/drawing/2014/main" id="{87FF2C47-E1F0-431C-9F4E-6DF8AE49F470}"/>
              </a:ext>
            </a:extLst>
          </p:cNvPr>
          <p:cNvSpPr>
            <a:spLocks noGrp="1"/>
          </p:cNvSpPr>
          <p:nvPr>
            <p:ph type="sldNum" sz="quarter" idx="12"/>
          </p:nvPr>
        </p:nvSpPr>
        <p:spPr>
          <a:xfrm>
            <a:off x="6457950" y="6356350"/>
            <a:ext cx="2057400" cy="365125"/>
          </a:xfrm>
        </p:spPr>
        <p:txBody>
          <a:bodyPr>
            <a:normAutofit/>
          </a:bodyPr>
          <a:lstStyle/>
          <a:p>
            <a:pPr>
              <a:spcAft>
                <a:spcPts val="600"/>
              </a:spcAft>
            </a:pPr>
            <a:fld id="{F722AA56-EF49-4BE6-ACB9-BF8FBD0A8963}" type="slidenum">
              <a:rPr lang="en-US">
                <a:solidFill>
                  <a:srgbClr val="FFFFFF"/>
                </a:solidFill>
              </a:rPr>
              <a:pPr>
                <a:spcAft>
                  <a:spcPts val="600"/>
                </a:spcAft>
              </a:pPr>
              <a:t>2</a:t>
            </a:fld>
            <a:endParaRPr lang="en-US" dirty="0">
              <a:solidFill>
                <a:srgbClr val="FFFFFF"/>
              </a:solidFill>
            </a:endParaRPr>
          </a:p>
        </p:txBody>
      </p:sp>
      <p:pic>
        <p:nvPicPr>
          <p:cNvPr id="4" name="Picture 3" descr="See the source image">
            <a:extLst>
              <a:ext uri="{FF2B5EF4-FFF2-40B4-BE49-F238E27FC236}">
                <a16:creationId xmlns:a16="http://schemas.microsoft.com/office/drawing/2014/main" id="{507DFD0B-F76B-25EC-ED6B-0400DA5CA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 y="6336549"/>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581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833CE5-4546-483D-8098-A89951C88E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4E6BBE16-631A-024A-1DD5-BAB7FC929BC2}"/>
              </a:ext>
            </a:extLst>
          </p:cNvPr>
          <p:cNvSpPr>
            <a:spLocks noGrp="1"/>
          </p:cNvSpPr>
          <p:nvPr>
            <p:ph type="title"/>
          </p:nvPr>
        </p:nvSpPr>
        <p:spPr>
          <a:xfrm>
            <a:off x="3922131" y="552160"/>
            <a:ext cx="4385836" cy="1046671"/>
          </a:xfrm>
        </p:spPr>
        <p:txBody>
          <a:bodyPr vert="horz" lIns="91440" tIns="45720" rIns="91440" bIns="45720" rtlCol="0" anchor="ctr">
            <a:normAutofit/>
          </a:bodyPr>
          <a:lstStyle/>
          <a:p>
            <a:r>
              <a:rPr lang="en-US" b="1" kern="1200" dirty="0">
                <a:latin typeface="+mj-lt"/>
                <a:ea typeface="+mj-ea"/>
                <a:cs typeface="+mj-cs"/>
              </a:rPr>
              <a:t>What KGAP is NOT</a:t>
            </a:r>
          </a:p>
        </p:txBody>
      </p:sp>
      <p:sp>
        <p:nvSpPr>
          <p:cNvPr id="12" name="Rectangle 11">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266839"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B981099F-6BBC-C81D-62EF-AA2E34E196E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6419" y="2021478"/>
            <a:ext cx="2833999" cy="2815042"/>
          </a:xfrm>
          <a:prstGeom prst="rect">
            <a:avLst/>
          </a:prstGeom>
        </p:spPr>
      </p:pic>
      <p:sp>
        <p:nvSpPr>
          <p:cNvPr id="14" name="Rectangle 13">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84863" y="1982602"/>
            <a:ext cx="595503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Content Placeholder 1">
            <a:extLst>
              <a:ext uri="{FF2B5EF4-FFF2-40B4-BE49-F238E27FC236}">
                <a16:creationId xmlns:a16="http://schemas.microsoft.com/office/drawing/2014/main" id="{00D177E9-E193-B0BD-1CC9-0262A2472A43}"/>
              </a:ext>
            </a:extLst>
          </p:cNvPr>
          <p:cNvSpPr>
            <a:spLocks noGrp="1"/>
          </p:cNvSpPr>
          <p:nvPr>
            <p:ph idx="1"/>
          </p:nvPr>
        </p:nvSpPr>
        <p:spPr>
          <a:xfrm>
            <a:off x="3270969" y="2135922"/>
            <a:ext cx="5646598" cy="4400824"/>
          </a:xfrm>
        </p:spPr>
        <p:txBody>
          <a:bodyPr vert="horz" lIns="91440" tIns="45720" rIns="91440" bIns="45720" rtlCol="0" anchor="ctr">
            <a:normAutofit/>
          </a:bodyPr>
          <a:lstStyle/>
          <a:p>
            <a:r>
              <a:rPr lang="en-US" sz="2000" b="1" dirty="0"/>
              <a:t>It is NOT for resource parents who want to adopt</a:t>
            </a:r>
            <a:endParaRPr lang="en-US" sz="2000" b="1">
              <a:cs typeface="Calibri"/>
            </a:endParaRPr>
          </a:p>
          <a:p>
            <a:r>
              <a:rPr lang="en-US" sz="2000" b="1" dirty="0"/>
              <a:t>It is NOT for children already in PC who are working towards an adoption </a:t>
            </a:r>
            <a:endParaRPr lang="en-US" sz="2000" b="1">
              <a:cs typeface="Calibri"/>
            </a:endParaRPr>
          </a:p>
          <a:p>
            <a:r>
              <a:rPr lang="en-US" sz="2000" b="1" dirty="0"/>
              <a:t>It is NOT for agencies to recommend in an effort to avoid subsidy negotiation or financial responsibility of a child in their custody</a:t>
            </a:r>
            <a:endParaRPr lang="en-US" sz="2000" b="1">
              <a:cs typeface="Calibri"/>
            </a:endParaRPr>
          </a:p>
          <a:p>
            <a:r>
              <a:rPr lang="en-US" sz="2000" b="1" dirty="0"/>
              <a:t>It is NOT for children or youth for whom adoption IS AN OPTION</a:t>
            </a:r>
            <a:endParaRPr lang="en-US" sz="2000" b="1">
              <a:cs typeface="Calibri"/>
            </a:endParaRPr>
          </a:p>
          <a:p>
            <a:r>
              <a:rPr lang="en-US" sz="2000" b="1" dirty="0"/>
              <a:t>It is NOT a way for foster parents to receive a higher monthly financial incentive than adoption</a:t>
            </a:r>
            <a:endParaRPr lang="en-US" sz="2000" b="1" dirty="0">
              <a:cs typeface="Calibri"/>
            </a:endParaRPr>
          </a:p>
        </p:txBody>
      </p:sp>
      <p:sp>
        <p:nvSpPr>
          <p:cNvPr id="4" name="Slide Number Placeholder 3">
            <a:extLst>
              <a:ext uri="{FF2B5EF4-FFF2-40B4-BE49-F238E27FC236}">
                <a16:creationId xmlns:a16="http://schemas.microsoft.com/office/drawing/2014/main" id="{86EDA318-6FFC-0F09-1D1B-EDD40EE134C8}"/>
              </a:ext>
            </a:extLst>
          </p:cNvPr>
          <p:cNvSpPr>
            <a:spLocks noGrp="1"/>
          </p:cNvSpPr>
          <p:nvPr>
            <p:ph type="sldNum" sz="quarter" idx="12"/>
          </p:nvPr>
        </p:nvSpPr>
        <p:spPr>
          <a:xfrm>
            <a:off x="7479195" y="6356350"/>
            <a:ext cx="1036154" cy="365125"/>
          </a:xfrm>
        </p:spPr>
        <p:txBody>
          <a:bodyPr vert="horz" lIns="91440" tIns="45720" rIns="91440" bIns="45720" rtlCol="0" anchor="ctr">
            <a:normAutofit/>
          </a:bodyPr>
          <a:lstStyle/>
          <a:p>
            <a:pPr>
              <a:spcAft>
                <a:spcPts val="600"/>
              </a:spcAft>
              <a:defRPr/>
            </a:pPr>
            <a:fld id="{4E5FB94D-63C6-4883-BBAD-88E884DD59C0}" type="slidenum">
              <a:rPr lang="en-US" smtClean="0">
                <a:latin typeface="+mn-lt"/>
              </a:rPr>
              <a:pPr>
                <a:spcAft>
                  <a:spcPts val="600"/>
                </a:spcAft>
                <a:defRPr/>
              </a:pPr>
              <a:t>20</a:t>
            </a:fld>
            <a:endParaRPr lang="en-US">
              <a:latin typeface="+mn-lt"/>
            </a:endParaRPr>
          </a:p>
        </p:txBody>
      </p:sp>
      <p:pic>
        <p:nvPicPr>
          <p:cNvPr id="7" name="Picture 6" descr="See the source image">
            <a:extLst>
              <a:ext uri="{FF2B5EF4-FFF2-40B4-BE49-F238E27FC236}">
                <a16:creationId xmlns:a16="http://schemas.microsoft.com/office/drawing/2014/main" id="{8C51CC3E-8FA3-3365-09FA-CD5A23408A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311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27D03-F503-43FC-9123-2DA56A869EE3}"/>
              </a:ext>
            </a:extLst>
          </p:cNvPr>
          <p:cNvSpPr>
            <a:spLocks noGrp="1"/>
          </p:cNvSpPr>
          <p:nvPr>
            <p:ph type="title"/>
          </p:nvPr>
        </p:nvSpPr>
        <p:spPr>
          <a:xfrm>
            <a:off x="561233" y="4519652"/>
            <a:ext cx="8021533" cy="1096455"/>
          </a:xfrm>
          <a:noFill/>
        </p:spPr>
        <p:txBody>
          <a:bodyPr vert="horz" lIns="91440" tIns="45720" rIns="91440" bIns="45720" rtlCol="0" anchor="b">
            <a:normAutofit/>
          </a:bodyPr>
          <a:lstStyle/>
          <a:p>
            <a:pPr algn="ctr"/>
            <a:r>
              <a:rPr lang="en-US" sz="6000"/>
              <a:t>State Hearing Rights 	</a:t>
            </a:r>
          </a:p>
        </p:txBody>
      </p:sp>
      <p:grpSp>
        <p:nvGrpSpPr>
          <p:cNvPr id="64" name="Group 63">
            <a:extLst>
              <a:ext uri="{FF2B5EF4-FFF2-40B4-BE49-F238E27FC236}">
                <a16:creationId xmlns:a16="http://schemas.microsoft.com/office/drawing/2014/main" id="{83B7CC69-A838-4341-925C-07B8F45AB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11462" y="643466"/>
            <a:ext cx="4526282" cy="3304320"/>
            <a:chOff x="2948616" y="643466"/>
            <a:chExt cx="6035042" cy="3304320"/>
          </a:xfrm>
        </p:grpSpPr>
        <p:sp>
          <p:nvSpPr>
            <p:cNvPr id="65" name="Rectangle 64">
              <a:extLst>
                <a:ext uri="{FF2B5EF4-FFF2-40B4-BE49-F238E27FC236}">
                  <a16:creationId xmlns:a16="http://schemas.microsoft.com/office/drawing/2014/main" id="{8E3EA467-C7CD-4650-81F0-DC090964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948616" y="643466"/>
              <a:ext cx="6035040" cy="3304319"/>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6A0E8B0F-3612-48FC-BA61-E2522F304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948618" y="655947"/>
              <a:ext cx="6035040" cy="3291839"/>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6" descr="Grandfather And Grandchild Free Stock Photo - Public Domain Pictures">
            <a:extLst>
              <a:ext uri="{FF2B5EF4-FFF2-40B4-BE49-F238E27FC236}">
                <a16:creationId xmlns:a16="http://schemas.microsoft.com/office/drawing/2014/main" id="{977F3020-48D9-2EFE-1CD8-F8BED8AA45BD}"/>
              </a:ext>
            </a:extLst>
          </p:cNvPr>
          <p:cNvPicPr>
            <a:picLocks noChangeAspect="1"/>
          </p:cNvPicPr>
          <p:nvPr/>
        </p:nvPicPr>
        <p:blipFill rotWithShape="1">
          <a:blip r:embed="rId3"/>
          <a:srcRect r="2" b="229"/>
          <a:stretch/>
        </p:blipFill>
        <p:spPr>
          <a:xfrm>
            <a:off x="2417202" y="924025"/>
            <a:ext cx="4114800" cy="2743200"/>
          </a:xfrm>
          <a:prstGeom prst="rect">
            <a:avLst/>
          </a:prstGeom>
        </p:spPr>
      </p:pic>
      <p:sp>
        <p:nvSpPr>
          <p:cNvPr id="4" name="Slide Number Placeholder 3">
            <a:extLst>
              <a:ext uri="{FF2B5EF4-FFF2-40B4-BE49-F238E27FC236}">
                <a16:creationId xmlns:a16="http://schemas.microsoft.com/office/drawing/2014/main" id="{C3AA6239-8C33-4161-B2E1-8C01DF306EA3}"/>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fontAlgn="auto">
              <a:spcBef>
                <a:spcPts val="0"/>
              </a:spcBef>
              <a:spcAft>
                <a:spcPts val="600"/>
              </a:spcAft>
              <a:defRPr/>
            </a:pPr>
            <a:fld id="{F722AA56-EF49-4BE6-ACB9-BF8FBD0A8963}" type="slidenum">
              <a:rPr lang="en-US">
                <a:solidFill>
                  <a:prstClr val="black">
                    <a:tint val="75000"/>
                  </a:prstClr>
                </a:solidFill>
                <a:latin typeface="Calibri" panose="020F0502020204030204"/>
              </a:rPr>
              <a:pPr fontAlgn="auto">
                <a:spcBef>
                  <a:spcPts val="0"/>
                </a:spcBef>
                <a:spcAft>
                  <a:spcPts val="600"/>
                </a:spcAft>
                <a:defRPr/>
              </a:pPr>
              <a:t>21</a:t>
            </a:fld>
            <a:endParaRPr lang="en-US">
              <a:solidFill>
                <a:prstClr val="black">
                  <a:tint val="75000"/>
                </a:prstClr>
              </a:solidFill>
              <a:latin typeface="Calibri" panose="020F0502020204030204"/>
            </a:endParaRPr>
          </a:p>
        </p:txBody>
      </p:sp>
      <p:pic>
        <p:nvPicPr>
          <p:cNvPr id="6" name="Picture 2" descr="See the source image">
            <a:extLst>
              <a:ext uri="{FF2B5EF4-FFF2-40B4-BE49-F238E27FC236}">
                <a16:creationId xmlns:a16="http://schemas.microsoft.com/office/drawing/2014/main" id="{DCA67D49-88D5-99C5-D66B-F8295F64C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415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Close-up of package with blank tag">
            <a:extLst>
              <a:ext uri="{FF2B5EF4-FFF2-40B4-BE49-F238E27FC236}">
                <a16:creationId xmlns:a16="http://schemas.microsoft.com/office/drawing/2014/main" id="{74632E77-88DB-32D9-272C-3CBBA1D7984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9163" b="-4"/>
          <a:stretch/>
        </p:blipFill>
        <p:spPr>
          <a:xfrm>
            <a:off x="21" y="10"/>
            <a:ext cx="9143979" cy="6857990"/>
          </a:xfrm>
          <a:prstGeom prst="rect">
            <a:avLst/>
          </a:prstGeom>
        </p:spPr>
      </p:pic>
      <p:sp>
        <p:nvSpPr>
          <p:cNvPr id="31" name="Rectangle 3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A0AB76C-024C-1DEA-3E44-F520C64164FC}"/>
              </a:ext>
            </a:extLst>
          </p:cNvPr>
          <p:cNvSpPr>
            <a:spLocks noGrp="1"/>
          </p:cNvSpPr>
          <p:nvPr>
            <p:ph type="title"/>
          </p:nvPr>
        </p:nvSpPr>
        <p:spPr>
          <a:xfrm>
            <a:off x="3195224" y="325550"/>
            <a:ext cx="5171536" cy="1288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500" b="1">
                <a:solidFill>
                  <a:srgbClr val="FFFFFF"/>
                </a:solidFill>
              </a:rPr>
              <a:t>Things to Remember</a:t>
            </a:r>
          </a:p>
        </p:txBody>
      </p:sp>
      <p:sp>
        <p:nvSpPr>
          <p:cNvPr id="2" name="Slide Number Placeholder 1">
            <a:extLst>
              <a:ext uri="{FF2B5EF4-FFF2-40B4-BE49-F238E27FC236}">
                <a16:creationId xmlns:a16="http://schemas.microsoft.com/office/drawing/2014/main" id="{87FF2C47-E1F0-431C-9F4E-6DF8AE49F470}"/>
              </a:ext>
            </a:extLst>
          </p:cNvPr>
          <p:cNvSpPr>
            <a:spLocks noGrp="1"/>
          </p:cNvSpPr>
          <p:nvPr>
            <p:ph type="sldNum" sz="quarter" idx="12"/>
          </p:nvPr>
        </p:nvSpPr>
        <p:spPr>
          <a:xfrm>
            <a:off x="6457950" y="6356352"/>
            <a:ext cx="2057400" cy="365125"/>
          </a:xfrm>
          <a:prstGeom prst="ellipse">
            <a:avLst/>
          </a:prstGeom>
        </p:spPr>
        <p:txBody>
          <a:bodyPr vert="horz" lIns="91440" tIns="45720" rIns="91440" bIns="45720" rtlCol="0" anchor="ctr">
            <a:normAutofit/>
          </a:bodyPr>
          <a:lstStyle/>
          <a:p>
            <a:pPr fontAlgn="auto">
              <a:lnSpc>
                <a:spcPct val="90000"/>
              </a:lnSpc>
              <a:spcBef>
                <a:spcPts val="0"/>
              </a:spcBef>
              <a:spcAft>
                <a:spcPts val="600"/>
              </a:spcAft>
              <a:defRPr/>
            </a:pPr>
            <a:fld id="{F722AA56-EF49-4BE6-ACB9-BF8FBD0A8963}" type="slidenum">
              <a:rPr lang="en-US">
                <a:solidFill>
                  <a:srgbClr val="FFFFFF"/>
                </a:solidFill>
                <a:latin typeface="Calibri" panose="020F0502020204030204"/>
              </a:rPr>
              <a:pPr fontAlgn="auto">
                <a:lnSpc>
                  <a:spcPct val="90000"/>
                </a:lnSpc>
                <a:spcBef>
                  <a:spcPts val="0"/>
                </a:spcBef>
                <a:spcAft>
                  <a:spcPts val="600"/>
                </a:spcAft>
                <a:defRPr/>
              </a:pPr>
              <a:t>22</a:t>
            </a:fld>
            <a:endParaRPr lang="en-US">
              <a:solidFill>
                <a:srgbClr val="FFFFFF"/>
              </a:solidFill>
              <a:latin typeface="Calibri" panose="020F0502020204030204"/>
            </a:endParaRPr>
          </a:p>
        </p:txBody>
      </p:sp>
      <p:pic>
        <p:nvPicPr>
          <p:cNvPr id="7" name="Picture 2" descr="See the source image">
            <a:extLst>
              <a:ext uri="{FF2B5EF4-FFF2-40B4-BE49-F238E27FC236}">
                <a16:creationId xmlns:a16="http://schemas.microsoft.com/office/drawing/2014/main" id="{EC7DD7F6-FC5A-44F5-A571-562730EB8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3E68F2-1138-6F10-B8EB-00F5A59370D6}"/>
              </a:ext>
            </a:extLst>
          </p:cNvPr>
          <p:cNvSpPr txBox="1"/>
          <p:nvPr/>
        </p:nvSpPr>
        <p:spPr>
          <a:xfrm>
            <a:off x="5131858" y="3709096"/>
            <a:ext cx="3390180"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070C0"/>
                </a:solidFill>
                <a:latin typeface="Calibri"/>
                <a:cs typeface="Arial"/>
              </a:rPr>
              <a:t>JFS 8072 ODJFS Programs Supporting Kinship Caregivers</a:t>
            </a:r>
            <a:endParaRPr lang="en-US" dirty="0">
              <a:solidFill>
                <a:srgbClr val="0070C0"/>
              </a:solidFill>
            </a:endParaRPr>
          </a:p>
          <a:p>
            <a:r>
              <a:rPr lang="en-US" sz="2000" b="1" dirty="0">
                <a:solidFill>
                  <a:srgbClr val="C00000"/>
                </a:solidFill>
                <a:latin typeface="Calibri"/>
                <a:cs typeface="Arial"/>
              </a:rPr>
              <a:t>JFS 8073 Caregiver Permanency Options</a:t>
            </a:r>
          </a:p>
          <a:p>
            <a:r>
              <a:rPr lang="en-US" sz="2000" b="1" dirty="0">
                <a:latin typeface="Calibri"/>
                <a:cs typeface="Arial"/>
              </a:rPr>
              <a:t>JFS 8145 Ohio Benefits Chart for Adoption/Legal Custody</a:t>
            </a:r>
            <a:endParaRPr lang="en-US" dirty="0"/>
          </a:p>
          <a:p>
            <a:endParaRPr lang="en-US">
              <a:cs typeface="Arial"/>
            </a:endParaRPr>
          </a:p>
        </p:txBody>
      </p:sp>
    </p:spTree>
    <p:extLst>
      <p:ext uri="{BB962C8B-B14F-4D97-AF65-F5344CB8AC3E}">
        <p14:creationId xmlns:p14="http://schemas.microsoft.com/office/powerpoint/2010/main" val="2729716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5">
            <a:extLst>
              <a:ext uri="{FF2B5EF4-FFF2-40B4-BE49-F238E27FC236}">
                <a16:creationId xmlns:a16="http://schemas.microsoft.com/office/drawing/2014/main" id="{6C57D8FF-CFD1-30CE-F462-A5A16512C5B3}"/>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24986" r="1" b="1"/>
          <a:stretch/>
        </p:blipFill>
        <p:spPr>
          <a:xfrm>
            <a:off x="20" y="1282"/>
            <a:ext cx="9143980" cy="6856718"/>
          </a:xfrm>
          <a:prstGeom prst="rect">
            <a:avLst/>
          </a:prstGeom>
        </p:spPr>
      </p:pic>
      <p:sp>
        <p:nvSpPr>
          <p:cNvPr id="4" name="Slide Number Placeholder 3">
            <a:extLst>
              <a:ext uri="{FF2B5EF4-FFF2-40B4-BE49-F238E27FC236}">
                <a16:creationId xmlns:a16="http://schemas.microsoft.com/office/drawing/2014/main" id="{09D286C9-C3D3-2D7D-FFB9-DF8CC3A4619E}"/>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F722AA56-EF49-4BE6-ACB9-BF8FBD0A8963}" type="slidenum">
              <a:rPr lang="en-US">
                <a:solidFill>
                  <a:srgbClr val="FFFFFF"/>
                </a:solidFill>
                <a:latin typeface="+mn-lt"/>
              </a:rPr>
              <a:pPr>
                <a:spcAft>
                  <a:spcPts val="600"/>
                </a:spcAft>
              </a:pPr>
              <a:t>23</a:t>
            </a:fld>
            <a:endParaRPr lang="en-US">
              <a:solidFill>
                <a:srgbClr val="FFFFFF"/>
              </a:solidFill>
              <a:latin typeface="+mn-lt"/>
            </a:endParaRPr>
          </a:p>
        </p:txBody>
      </p:sp>
      <p:pic>
        <p:nvPicPr>
          <p:cNvPr id="9" name="Picture 2" descr="See the source image">
            <a:extLst>
              <a:ext uri="{FF2B5EF4-FFF2-40B4-BE49-F238E27FC236}">
                <a16:creationId xmlns:a16="http://schemas.microsoft.com/office/drawing/2014/main" id="{618113CE-5053-00EF-91F6-EF5A845E3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388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4" cy="6923798"/>
            <a:chOff x="-329674" y="-51881"/>
            <a:chExt cx="12515851" cy="6923798"/>
          </a:xfrm>
        </p:grpSpPr>
        <p:sp>
          <p:nvSpPr>
            <p:cNvPr id="27"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7"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8"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9"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7" name="Freeform: Shape 46">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87FF2C47-E1F0-431C-9F4E-6DF8AE49F470}"/>
              </a:ext>
            </a:extLst>
          </p:cNvPr>
          <p:cNvSpPr>
            <a:spLocks noGrp="1"/>
          </p:cNvSpPr>
          <p:nvPr>
            <p:ph type="sldNum" sz="quarter" idx="12"/>
          </p:nvPr>
        </p:nvSpPr>
        <p:spPr>
          <a:xfrm>
            <a:off x="8023074" y="6277296"/>
            <a:ext cx="685800" cy="320040"/>
          </a:xfrm>
        </p:spPr>
        <p:txBody>
          <a:bodyPr>
            <a:normAutofit/>
          </a:bodyPr>
          <a:lstStyle/>
          <a:p>
            <a:pPr>
              <a:spcAft>
                <a:spcPts val="600"/>
              </a:spcAft>
            </a:pPr>
            <a:fld id="{F722AA56-EF49-4BE6-ACB9-BF8FBD0A8963}" type="slidenum">
              <a:rPr lang="en-US">
                <a:solidFill>
                  <a:srgbClr val="898989"/>
                </a:solidFill>
              </a:rPr>
              <a:pPr>
                <a:spcAft>
                  <a:spcPts val="600"/>
                </a:spcAft>
              </a:pPr>
              <a:t>24</a:t>
            </a:fld>
            <a:endParaRPr lang="en-US">
              <a:solidFill>
                <a:srgbClr val="898989"/>
              </a:solidFill>
            </a:endParaRPr>
          </a:p>
        </p:txBody>
      </p:sp>
      <p:pic>
        <p:nvPicPr>
          <p:cNvPr id="6" name="Picture 6">
            <a:extLst>
              <a:ext uri="{FF2B5EF4-FFF2-40B4-BE49-F238E27FC236}">
                <a16:creationId xmlns:a16="http://schemas.microsoft.com/office/drawing/2014/main" id="{74632E77-88DB-32D9-272C-3CBBA1D7984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744" t="12714" r="-1" b="12713"/>
          <a:stretch/>
        </p:blipFill>
        <p:spPr>
          <a:xfrm>
            <a:off x="1558080" y="671951"/>
            <a:ext cx="6034585" cy="3359108"/>
          </a:xfrm>
          <a:prstGeom prst="rect">
            <a:avLst/>
          </a:prstGeom>
        </p:spPr>
      </p:pic>
      <p:sp>
        <p:nvSpPr>
          <p:cNvPr id="10" name="Content Placeholder 9">
            <a:extLst>
              <a:ext uri="{FF2B5EF4-FFF2-40B4-BE49-F238E27FC236}">
                <a16:creationId xmlns:a16="http://schemas.microsoft.com/office/drawing/2014/main" id="{54A61843-815B-9EC6-7394-06F8C0705944}"/>
              </a:ext>
            </a:extLst>
          </p:cNvPr>
          <p:cNvSpPr>
            <a:spLocks noGrp="1"/>
          </p:cNvSpPr>
          <p:nvPr>
            <p:ph idx="1"/>
          </p:nvPr>
        </p:nvSpPr>
        <p:spPr>
          <a:xfrm>
            <a:off x="2600263" y="4530480"/>
            <a:ext cx="4214667" cy="2067029"/>
          </a:xfrm>
        </p:spPr>
        <p:txBody>
          <a:bodyPr anchor="ctr">
            <a:normAutofit/>
          </a:bodyPr>
          <a:lstStyle/>
          <a:p>
            <a:r>
              <a:rPr lang="en-US" sz="2400" dirty="0">
                <a:ea typeface="+mn-lt"/>
                <a:cs typeface="+mn-lt"/>
              </a:rPr>
              <a:t>Tara.Shook@jfs.ohio.gov</a:t>
            </a:r>
            <a:r>
              <a:rPr lang="en-US" sz="2400">
                <a:ea typeface="+mn-lt"/>
                <a:cs typeface="+mn-lt"/>
              </a:rPr>
              <a:t> </a:t>
            </a:r>
            <a:endParaRPr lang="en-US" sz="2400" dirty="0">
              <a:ea typeface="+mn-lt"/>
              <a:cs typeface="+mn-lt"/>
            </a:endParaRPr>
          </a:p>
          <a:p>
            <a:r>
              <a:rPr lang="en-US" sz="2400" dirty="0">
                <a:ea typeface="+mn-lt"/>
                <a:cs typeface="+mn-lt"/>
              </a:rPr>
              <a:t>OFCTraining@jfs.ohio.gov </a:t>
            </a:r>
            <a:endParaRPr lang="en-US" sz="2400"/>
          </a:p>
          <a:p>
            <a:r>
              <a:rPr lang="en-US" sz="2400">
                <a:ea typeface="+mn-lt"/>
                <a:cs typeface="+mn-lt"/>
              </a:rPr>
              <a:t>www.jfs.ohio.gov/ocf/training </a:t>
            </a:r>
          </a:p>
          <a:p>
            <a:r>
              <a:rPr lang="en-US" sz="2400">
                <a:ea typeface="+mn-lt"/>
                <a:cs typeface="+mn-lt"/>
              </a:rPr>
              <a:t>www.odjfs.state.oh.us/forms/</a:t>
            </a:r>
            <a:endParaRPr lang="en-US" sz="2400">
              <a:cs typeface="Calibri"/>
            </a:endParaRPr>
          </a:p>
          <a:p>
            <a:pPr marL="0" indent="0">
              <a:buNone/>
            </a:pPr>
            <a:endParaRPr lang="en-US" sz="1600" dirty="0">
              <a:cs typeface="Calibri"/>
            </a:endParaRPr>
          </a:p>
        </p:txBody>
      </p:sp>
      <p:pic>
        <p:nvPicPr>
          <p:cNvPr id="48" name="Picture 2" descr="See the source image">
            <a:extLst>
              <a:ext uri="{FF2B5EF4-FFF2-40B4-BE49-F238E27FC236}">
                <a16:creationId xmlns:a16="http://schemas.microsoft.com/office/drawing/2014/main" id="{51D47A3C-59E8-46BF-BE92-077B07D3C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563366"/>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a:extLst>
              <a:ext uri="{FF2B5EF4-FFF2-40B4-BE49-F238E27FC236}">
                <a16:creationId xmlns:a16="http://schemas.microsoft.com/office/drawing/2014/main" id="{5DBC255F-C1C2-4196-A4D9-181323E34CDF}"/>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9"/>
          <a:stretch/>
        </p:blipFill>
        <p:spPr>
          <a:xfrm>
            <a:off x="20" y="1282"/>
            <a:ext cx="9143980" cy="6856718"/>
          </a:xfrm>
          <a:prstGeom prst="rect">
            <a:avLst/>
          </a:prstGeom>
        </p:spPr>
      </p:pic>
      <p:sp>
        <p:nvSpPr>
          <p:cNvPr id="4" name="Slide Number Placeholder 3">
            <a:extLst>
              <a:ext uri="{FF2B5EF4-FFF2-40B4-BE49-F238E27FC236}">
                <a16:creationId xmlns:a16="http://schemas.microsoft.com/office/drawing/2014/main" id="{0CCDCF30-A4C8-3C61-10A2-1B205F1C23E0}"/>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F722AA56-EF49-4BE6-ACB9-BF8FBD0A8963}" type="slidenum">
              <a:rPr lang="en-US">
                <a:solidFill>
                  <a:srgbClr val="FFFFFF"/>
                </a:solidFill>
                <a:latin typeface="+mn-lt"/>
              </a:rPr>
              <a:pPr>
                <a:spcAft>
                  <a:spcPts val="600"/>
                </a:spcAft>
              </a:pPr>
              <a:t>25</a:t>
            </a:fld>
            <a:endParaRPr lang="en-US">
              <a:solidFill>
                <a:srgbClr val="FFFFFF"/>
              </a:solidFill>
              <a:latin typeface="+mn-lt"/>
            </a:endParaRPr>
          </a:p>
        </p:txBody>
      </p:sp>
    </p:spTree>
    <p:extLst>
      <p:ext uri="{BB962C8B-B14F-4D97-AF65-F5344CB8AC3E}">
        <p14:creationId xmlns:p14="http://schemas.microsoft.com/office/powerpoint/2010/main" val="4199385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C5806BB-4F59-4842-9852-8E49D335EB72}"/>
              </a:ext>
            </a:extLst>
          </p:cNvPr>
          <p:cNvGraphicFramePr>
            <a:graphicFrameLocks noChangeAspect="1"/>
          </p:cNvGraphicFramePr>
          <p:nvPr>
            <p:custDataLst>
              <p:tags r:id="rId1"/>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9" name="Object 8" hidden="1">
                        <a:extLst>
                          <a:ext uri="{FF2B5EF4-FFF2-40B4-BE49-F238E27FC236}">
                            <a16:creationId xmlns:a16="http://schemas.microsoft.com/office/drawing/2014/main" id="{2C5806BB-4F59-4842-9852-8E49D335EB72}"/>
                          </a:ext>
                        </a:extLst>
                      </p:cNvPr>
                      <p:cNvPicPr/>
                      <p:nvPr/>
                    </p:nvPicPr>
                    <p:blipFill>
                      <a:blip r:embed="rId5"/>
                      <a:stretch>
                        <a:fillRect/>
                      </a:stretch>
                    </p:blipFill>
                    <p:spPr>
                      <a:xfrm>
                        <a:off x="1191" y="858441"/>
                        <a:ext cx="1191" cy="1191"/>
                      </a:xfrm>
                      <a:prstGeom prst="rect">
                        <a:avLst/>
                      </a:prstGeom>
                    </p:spPr>
                  </p:pic>
                </p:oleObj>
              </mc:Fallback>
            </mc:AlternateContent>
          </a:graphicData>
        </a:graphic>
      </p:graphicFrame>
      <p:sp>
        <p:nvSpPr>
          <p:cNvPr id="10" name="Text Placeholder 3">
            <a:extLst>
              <a:ext uri="{FF2B5EF4-FFF2-40B4-BE49-F238E27FC236}">
                <a16:creationId xmlns:a16="http://schemas.microsoft.com/office/drawing/2014/main" id="{59BF3B58-ADD4-4F97-908E-61A731ABEEDC}"/>
              </a:ext>
            </a:extLst>
          </p:cNvPr>
          <p:cNvSpPr txBox="1">
            <a:spLocks/>
          </p:cNvSpPr>
          <p:nvPr/>
        </p:nvSpPr>
        <p:spPr>
          <a:xfrm>
            <a:off x="0" y="0"/>
            <a:ext cx="8878838" cy="5920125"/>
          </a:xfrm>
          <a:prstGeom prst="rect">
            <a:avLst/>
          </a:prstGeom>
          <a:ln>
            <a:noFill/>
          </a:ln>
        </p:spPr>
        <p:style>
          <a:lnRef idx="2">
            <a:schemeClr val="dk1"/>
          </a:lnRef>
          <a:fillRef idx="1">
            <a:schemeClr val="lt1"/>
          </a:fillRef>
          <a:effectRef idx="0">
            <a:schemeClr val="dk1"/>
          </a:effectRef>
          <a:fontRef idx="minor">
            <a:schemeClr val="dk1"/>
          </a:fontRef>
        </p:style>
        <p:txBody>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defTabSz="685800" fontAlgn="auto">
              <a:spcBef>
                <a:spcPts val="375"/>
              </a:spcBef>
              <a:spcAft>
                <a:spcPts val="0"/>
              </a:spcAft>
              <a:buClr>
                <a:srgbClr val="787878"/>
              </a:buClr>
              <a:buNone/>
              <a:defRPr/>
            </a:pPr>
            <a:endParaRPr lang="en-US" sz="3450" spc="-23">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lvl="1" indent="0" defTabSz="685800" fontAlgn="auto">
              <a:spcBef>
                <a:spcPts val="375"/>
              </a:spcBef>
              <a:spcAft>
                <a:spcPts val="0"/>
              </a:spcAft>
              <a:buClr>
                <a:srgbClr val="787878"/>
              </a:buClr>
              <a:buNone/>
              <a:defRPr/>
            </a:pPr>
            <a:endParaRPr lang="en-US" sz="3450" spc="-23">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lvl="1" indent="0" defTabSz="685800" fontAlgn="auto">
              <a:spcBef>
                <a:spcPts val="375"/>
              </a:spcBef>
              <a:spcAft>
                <a:spcPts val="0"/>
              </a:spcAft>
              <a:buClr>
                <a:srgbClr val="787878"/>
              </a:buClr>
              <a:buNone/>
              <a:defRPr/>
            </a:pPr>
            <a:endParaRPr lang="en-US" sz="3450" spc="-23">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 name="Picture 2">
            <a:extLst>
              <a:ext uri="{FF2B5EF4-FFF2-40B4-BE49-F238E27FC236}">
                <a16:creationId xmlns:a16="http://schemas.microsoft.com/office/drawing/2014/main" id="{ADEF2199-11A9-4144-98FA-257BDA7410C8}"/>
              </a:ext>
            </a:extLst>
          </p:cNvPr>
          <p:cNvPicPr>
            <a:picLocks noChangeAspect="1"/>
          </p:cNvPicPr>
          <p:nvPr/>
        </p:nvPicPr>
        <p:blipFill>
          <a:blip r:embed="rId6"/>
          <a:stretch>
            <a:fillRect/>
          </a:stretch>
        </p:blipFill>
        <p:spPr>
          <a:xfrm rot="576641">
            <a:off x="5885407" y="315642"/>
            <a:ext cx="2844686" cy="3471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2D9E3010-E8B2-41D4-92B6-3AA1B25E5D6B}"/>
              </a:ext>
            </a:extLst>
          </p:cNvPr>
          <p:cNvPicPr>
            <a:picLocks noChangeAspect="1"/>
          </p:cNvPicPr>
          <p:nvPr/>
        </p:nvPicPr>
        <p:blipFill>
          <a:blip r:embed="rId7"/>
          <a:stretch>
            <a:fillRect/>
          </a:stretch>
        </p:blipFill>
        <p:spPr>
          <a:xfrm rot="21089606">
            <a:off x="286032" y="357874"/>
            <a:ext cx="3681559" cy="2851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CF1CD044-DA35-419F-BEF8-8F2B849BC320}"/>
              </a:ext>
            </a:extLst>
          </p:cNvPr>
          <p:cNvSpPr txBox="1"/>
          <p:nvPr/>
        </p:nvSpPr>
        <p:spPr>
          <a:xfrm>
            <a:off x="5844462" y="4579243"/>
            <a:ext cx="3191263" cy="923330"/>
          </a:xfrm>
          <a:prstGeom prst="rect">
            <a:avLst/>
          </a:prstGeom>
          <a:noFill/>
        </p:spPr>
        <p:txBody>
          <a:bodyPr wrap="square" lIns="91440" tIns="45720" rIns="91440" bIns="45720" rtlCol="0" anchor="t">
            <a:spAutoFit/>
          </a:bodyPr>
          <a:lstStyle/>
          <a:p>
            <a:r>
              <a:rPr lang="en-US" b="1" dirty="0">
                <a:latin typeface="Arial"/>
                <a:cs typeface="Arial"/>
              </a:rPr>
              <a:t>All are available </a:t>
            </a:r>
            <a:endParaRPr lang="en-US"/>
          </a:p>
          <a:p>
            <a:r>
              <a:rPr lang="en-US" b="1" dirty="0">
                <a:latin typeface="Arial"/>
                <a:cs typeface="Arial"/>
              </a:rPr>
              <a:t>on Forms Central</a:t>
            </a:r>
            <a:endParaRPr lang="en-US"/>
          </a:p>
          <a:p>
            <a:r>
              <a:rPr lang="en-US" dirty="0">
                <a:latin typeface="Arial"/>
                <a:cs typeface="Arial"/>
                <a:hlinkClick r:id="rId8"/>
              </a:rPr>
              <a:t>www.odjfs.state.oh.us/forms/</a:t>
            </a:r>
            <a:endParaRPr lang="en-US"/>
          </a:p>
        </p:txBody>
      </p:sp>
      <p:pic>
        <p:nvPicPr>
          <p:cNvPr id="7" name="Picture 2" descr="See the source image">
            <a:extLst>
              <a:ext uri="{FF2B5EF4-FFF2-40B4-BE49-F238E27FC236}">
                <a16:creationId xmlns:a16="http://schemas.microsoft.com/office/drawing/2014/main" id="{A097A38C-83BE-66B9-F873-4B52ADAB3F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82EF778-AA00-4E12-95D1-5251DFABF23B}"/>
              </a:ext>
            </a:extLst>
          </p:cNvPr>
          <p:cNvSpPr txBox="1"/>
          <p:nvPr/>
        </p:nvSpPr>
        <p:spPr>
          <a:xfrm>
            <a:off x="8098253" y="6227944"/>
            <a:ext cx="780585" cy="276999"/>
          </a:xfrm>
          <a:prstGeom prst="rect">
            <a:avLst/>
          </a:prstGeom>
          <a:noFill/>
        </p:spPr>
        <p:txBody>
          <a:bodyPr wrap="square" rtlCol="0">
            <a:spAutoFit/>
          </a:bodyPr>
          <a:lstStyle/>
          <a:p>
            <a:r>
              <a:rPr lang="en-US" sz="1200" dirty="0"/>
              <a:t>3</a:t>
            </a:r>
          </a:p>
        </p:txBody>
      </p:sp>
      <p:pic>
        <p:nvPicPr>
          <p:cNvPr id="4" name="Picture 4">
            <a:extLst>
              <a:ext uri="{FF2B5EF4-FFF2-40B4-BE49-F238E27FC236}">
                <a16:creationId xmlns:a16="http://schemas.microsoft.com/office/drawing/2014/main" id="{ACEEDFAB-010E-81EE-5C5D-189233E8AB0B}"/>
              </a:ext>
            </a:extLst>
          </p:cNvPr>
          <p:cNvPicPr>
            <a:picLocks noChangeAspect="1"/>
          </p:cNvPicPr>
          <p:nvPr/>
        </p:nvPicPr>
        <p:blipFill>
          <a:blip r:embed="rId10"/>
          <a:stretch>
            <a:fillRect/>
          </a:stretch>
        </p:blipFill>
        <p:spPr>
          <a:xfrm rot="240000">
            <a:off x="1886996" y="3451604"/>
            <a:ext cx="3810000" cy="2516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5F7C7B16-D747-E622-0434-24E1882FA04E}"/>
              </a:ext>
            </a:extLst>
          </p:cNvPr>
          <p:cNvSpPr txBox="1"/>
          <p:nvPr/>
        </p:nvSpPr>
        <p:spPr>
          <a:xfrm rot="240000">
            <a:off x="3981450" y="5553075"/>
            <a:ext cx="2686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JFS 08145</a:t>
            </a:r>
            <a:endParaRPr lang="en-US"/>
          </a:p>
        </p:txBody>
      </p:sp>
      <p:sp>
        <p:nvSpPr>
          <p:cNvPr id="11" name="TextBox 10">
            <a:extLst>
              <a:ext uri="{FF2B5EF4-FFF2-40B4-BE49-F238E27FC236}">
                <a16:creationId xmlns:a16="http://schemas.microsoft.com/office/drawing/2014/main" id="{73F777DC-7427-0F3E-D0F8-7D52B0894463}"/>
              </a:ext>
            </a:extLst>
          </p:cNvPr>
          <p:cNvSpPr txBox="1"/>
          <p:nvPr/>
        </p:nvSpPr>
        <p:spPr>
          <a:xfrm rot="21060000">
            <a:off x="2581275" y="2466975"/>
            <a:ext cx="1333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JFS 08072</a:t>
            </a:r>
            <a:endParaRPr lang="en-US"/>
          </a:p>
        </p:txBody>
      </p:sp>
      <p:sp>
        <p:nvSpPr>
          <p:cNvPr id="12" name="TextBox 11">
            <a:extLst>
              <a:ext uri="{FF2B5EF4-FFF2-40B4-BE49-F238E27FC236}">
                <a16:creationId xmlns:a16="http://schemas.microsoft.com/office/drawing/2014/main" id="{79B1DB87-CDCC-B515-DB7F-4A58EDF65116}"/>
              </a:ext>
            </a:extLst>
          </p:cNvPr>
          <p:cNvSpPr txBox="1"/>
          <p:nvPr/>
        </p:nvSpPr>
        <p:spPr>
          <a:xfrm rot="600000">
            <a:off x="7019925" y="3248025"/>
            <a:ext cx="1371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 JFS 08073</a:t>
            </a:r>
            <a:endParaRPr lang="en-US"/>
          </a:p>
        </p:txBody>
      </p:sp>
    </p:spTree>
    <p:extLst>
      <p:ext uri="{BB962C8B-B14F-4D97-AF65-F5344CB8AC3E}">
        <p14:creationId xmlns:p14="http://schemas.microsoft.com/office/powerpoint/2010/main" val="4099195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C5806BB-4F59-4842-9852-8E49D335EB72}"/>
              </a:ext>
            </a:extLst>
          </p:cNvPr>
          <p:cNvGraphicFramePr>
            <a:graphicFrameLocks noChangeAspect="1"/>
          </p:cNvGraphicFramePr>
          <p:nvPr>
            <p:custDataLst>
              <p:tags r:id="rId1"/>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9" name="Object 8" hidden="1">
                        <a:extLst>
                          <a:ext uri="{FF2B5EF4-FFF2-40B4-BE49-F238E27FC236}">
                            <a16:creationId xmlns:a16="http://schemas.microsoft.com/office/drawing/2014/main" id="{2C5806BB-4F59-4842-9852-8E49D335EB72}"/>
                          </a:ext>
                        </a:extLst>
                      </p:cNvPr>
                      <p:cNvPicPr/>
                      <p:nvPr/>
                    </p:nvPicPr>
                    <p:blipFill>
                      <a:blip r:embed="rId5"/>
                      <a:stretch>
                        <a:fillRect/>
                      </a:stretch>
                    </p:blipFill>
                    <p:spPr>
                      <a:xfrm>
                        <a:off x="1191" y="858441"/>
                        <a:ext cx="1191" cy="1191"/>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3B18D9C0-5D6B-4FF5-8F19-A15A8D04B042}"/>
              </a:ext>
            </a:extLst>
          </p:cNvPr>
          <p:cNvSpPr txBox="1"/>
          <p:nvPr/>
        </p:nvSpPr>
        <p:spPr>
          <a:xfrm>
            <a:off x="8329961" y="6332551"/>
            <a:ext cx="814039" cy="276999"/>
          </a:xfrm>
          <a:prstGeom prst="rect">
            <a:avLst/>
          </a:prstGeom>
          <a:noFill/>
        </p:spPr>
        <p:txBody>
          <a:bodyPr wrap="square" rtlCol="0">
            <a:spAutoFit/>
          </a:bodyPr>
          <a:lstStyle/>
          <a:p>
            <a:r>
              <a:rPr lang="en-US" sz="1200" dirty="0"/>
              <a:t>4</a:t>
            </a:r>
          </a:p>
        </p:txBody>
      </p:sp>
      <p:pic>
        <p:nvPicPr>
          <p:cNvPr id="4" name="Picture 4">
            <a:extLst>
              <a:ext uri="{FF2B5EF4-FFF2-40B4-BE49-F238E27FC236}">
                <a16:creationId xmlns:a16="http://schemas.microsoft.com/office/drawing/2014/main" id="{A31B0404-CB83-6533-6B6D-EA1C0E500B3C}"/>
              </a:ext>
            </a:extLst>
          </p:cNvPr>
          <p:cNvPicPr>
            <a:picLocks noChangeAspect="1"/>
          </p:cNvPicPr>
          <p:nvPr/>
        </p:nvPicPr>
        <p:blipFill rotWithShape="1">
          <a:blip r:embed="rId6"/>
          <a:srcRect l="14130" t="15663" r="18478" b="3012"/>
          <a:stretch/>
        </p:blipFill>
        <p:spPr>
          <a:xfrm>
            <a:off x="-5749" y="-94688"/>
            <a:ext cx="9156444" cy="6506837"/>
          </a:xfrm>
          <a:prstGeom prst="rect">
            <a:avLst/>
          </a:prstGeom>
        </p:spPr>
      </p:pic>
      <p:pic>
        <p:nvPicPr>
          <p:cNvPr id="12" name="Picture 2" descr="See the source image">
            <a:extLst>
              <a:ext uri="{FF2B5EF4-FFF2-40B4-BE49-F238E27FC236}">
                <a16:creationId xmlns:a16="http://schemas.microsoft.com/office/drawing/2014/main" id="{E0BB179A-5BE4-4081-B95B-931BF20F00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584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3E5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14DE0710-AF99-42AF-8EB7-303C36B214D0}"/>
              </a:ext>
            </a:extLst>
          </p:cNvPr>
          <p:cNvSpPr>
            <a:spLocks noGrp="1"/>
          </p:cNvSpPr>
          <p:nvPr>
            <p:ph type="title"/>
          </p:nvPr>
        </p:nvSpPr>
        <p:spPr>
          <a:xfrm>
            <a:off x="458506" y="966746"/>
            <a:ext cx="4735184" cy="1131725"/>
          </a:xfrm>
        </p:spPr>
        <p:txBody>
          <a:bodyPr lIns="91440" tIns="45720" rIns="91440" bIns="45720" anchor="t">
            <a:normAutofit/>
          </a:bodyPr>
          <a:lstStyle/>
          <a:p>
            <a:r>
              <a:rPr lang="en-US" sz="2800">
                <a:solidFill>
                  <a:srgbClr val="FFFFFF"/>
                </a:solidFill>
                <a:latin typeface="+mj-lt"/>
              </a:rPr>
              <a:t>Kinship Support Program (KSP)</a:t>
            </a:r>
            <a:br>
              <a:rPr lang="en-US">
                <a:latin typeface="+mj-lt"/>
              </a:rPr>
            </a:br>
            <a:endParaRPr lang="en-US">
              <a:solidFill>
                <a:srgbClr val="FFFFFF"/>
              </a:solidFill>
              <a:latin typeface="+mj-lt"/>
            </a:endParaRPr>
          </a:p>
        </p:txBody>
      </p:sp>
      <p:sp>
        <p:nvSpPr>
          <p:cNvPr id="14" name="Rectangle 17">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2432305"/>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94D2644-7F07-4B21-BFF9-6CBE49262A5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848" t="481" r="3" b="8612"/>
          <a:stretch/>
        </p:blipFill>
        <p:spPr>
          <a:xfrm>
            <a:off x="461277" y="2660287"/>
            <a:ext cx="4862493" cy="3646887"/>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DEB2CA53-9093-46B1-9E8B-7C4384951E37}"/>
              </a:ext>
            </a:extLst>
          </p:cNvPr>
          <p:cNvSpPr>
            <a:spLocks noGrp="1"/>
          </p:cNvSpPr>
          <p:nvPr>
            <p:ph idx="1"/>
          </p:nvPr>
        </p:nvSpPr>
        <p:spPr>
          <a:xfrm>
            <a:off x="5760732" y="917725"/>
            <a:ext cx="3062644" cy="5331333"/>
          </a:xfrm>
        </p:spPr>
        <p:txBody>
          <a:bodyPr anchor="ctr">
            <a:normAutofit/>
          </a:bodyPr>
          <a:lstStyle/>
          <a:p>
            <a:pPr marL="192405" indent="-192405"/>
            <a:r>
              <a:rPr lang="en-US">
                <a:solidFill>
                  <a:srgbClr val="FFFFFF"/>
                </a:solidFill>
              </a:rPr>
              <a:t>Daily payment per youth</a:t>
            </a:r>
            <a:endParaRPr lang="en-US">
              <a:cs typeface="Calibri"/>
            </a:endParaRPr>
          </a:p>
          <a:p>
            <a:pPr marL="192405" indent="-192405"/>
            <a:r>
              <a:rPr lang="en-US">
                <a:solidFill>
                  <a:srgbClr val="FFFFFF"/>
                </a:solidFill>
              </a:rPr>
              <a:t>PCSA/Title IV-E agency has custody</a:t>
            </a:r>
            <a:endParaRPr lang="en-US">
              <a:solidFill>
                <a:srgbClr val="FFFFFF"/>
              </a:solidFill>
              <a:cs typeface="Calibri"/>
            </a:endParaRPr>
          </a:p>
          <a:p>
            <a:pPr marL="192405" indent="-192405"/>
            <a:r>
              <a:rPr lang="en-US">
                <a:solidFill>
                  <a:srgbClr val="FFFFFF"/>
                </a:solidFill>
              </a:rPr>
              <a:t>Approved kinship home assessment</a:t>
            </a:r>
            <a:endParaRPr lang="en-US">
              <a:solidFill>
                <a:srgbClr val="FFFFFF"/>
              </a:solidFill>
              <a:cs typeface="Calibri"/>
            </a:endParaRPr>
          </a:p>
          <a:p>
            <a:pPr marL="192405" indent="-192405"/>
            <a:r>
              <a:rPr lang="en-US">
                <a:solidFill>
                  <a:srgbClr val="FFFFFF"/>
                </a:solidFill>
                <a:cs typeface="Calibri"/>
              </a:rPr>
              <a:t>Automatic payment, no application process</a:t>
            </a:r>
          </a:p>
          <a:p>
            <a:pPr marL="192405" indent="-192405"/>
            <a:r>
              <a:rPr lang="en-US">
                <a:solidFill>
                  <a:srgbClr val="FFFFFF"/>
                </a:solidFill>
              </a:rPr>
              <a:t>Received for up to 6 months</a:t>
            </a:r>
            <a:endParaRPr lang="en-US" b="1">
              <a:solidFill>
                <a:srgbClr val="FFFFFF"/>
              </a:solidFill>
              <a:cs typeface="Calibri"/>
            </a:endParaRPr>
          </a:p>
        </p:txBody>
      </p:sp>
      <p:sp>
        <p:nvSpPr>
          <p:cNvPr id="2" name="Slide Number Placeholder 1">
            <a:extLst>
              <a:ext uri="{FF2B5EF4-FFF2-40B4-BE49-F238E27FC236}">
                <a16:creationId xmlns:a16="http://schemas.microsoft.com/office/drawing/2014/main" id="{9ADD82B9-1A0B-4ED6-AABF-9168402FA670}"/>
              </a:ext>
            </a:extLst>
          </p:cNvPr>
          <p:cNvSpPr>
            <a:spLocks noGrp="1"/>
          </p:cNvSpPr>
          <p:nvPr>
            <p:ph type="sldNum" sz="quarter" idx="12"/>
          </p:nvPr>
        </p:nvSpPr>
        <p:spPr>
          <a:xfrm>
            <a:off x="7860293" y="6535157"/>
            <a:ext cx="730250" cy="274320"/>
          </a:xfrm>
        </p:spPr>
        <p:txBody>
          <a:bodyPr>
            <a:normAutofit/>
          </a:bodyPr>
          <a:lstStyle/>
          <a:p>
            <a:pPr defTabSz="685800" fontAlgn="auto">
              <a:spcBef>
                <a:spcPts val="0"/>
              </a:spcBef>
              <a:spcAft>
                <a:spcPts val="600"/>
              </a:spcAft>
            </a:pPr>
            <a:fld id="{2E0F7AD5-E45F-4736-83CE-D8C26C993A39}" type="slidenum">
              <a:rPr lang="en-US" sz="900">
                <a:solidFill>
                  <a:schemeClr val="tx1">
                    <a:lumMod val="50000"/>
                    <a:lumOff val="50000"/>
                  </a:schemeClr>
                </a:solidFill>
                <a:latin typeface="Calibri"/>
              </a:rPr>
              <a:pPr defTabSz="685800" fontAlgn="auto">
                <a:spcBef>
                  <a:spcPts val="0"/>
                </a:spcBef>
                <a:spcAft>
                  <a:spcPts val="600"/>
                </a:spcAft>
              </a:pPr>
              <a:t>5</a:t>
            </a:fld>
            <a:endParaRPr lang="en-US" sz="900">
              <a:solidFill>
                <a:schemeClr val="tx1">
                  <a:lumMod val="50000"/>
                  <a:lumOff val="50000"/>
                </a:schemeClr>
              </a:solidFill>
              <a:latin typeface="Calibri"/>
            </a:endParaRPr>
          </a:p>
        </p:txBody>
      </p:sp>
      <p:pic>
        <p:nvPicPr>
          <p:cNvPr id="7" name="Picture 2" descr="See the source image">
            <a:extLst>
              <a:ext uri="{FF2B5EF4-FFF2-40B4-BE49-F238E27FC236}">
                <a16:creationId xmlns:a16="http://schemas.microsoft.com/office/drawing/2014/main" id="{9CFC2201-6617-ACCB-9D69-1DA36383E0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830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AFDAEF-C8CD-4C08-9E06-2945595A29C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42" t="650" r="11302"/>
          <a:stretch/>
        </p:blipFill>
        <p:spPr>
          <a:xfrm>
            <a:off x="20" y="10"/>
            <a:ext cx="9143980" cy="6857990"/>
          </a:xfrm>
          <a:prstGeom prst="rect">
            <a:avLst/>
          </a:prstGeom>
        </p:spPr>
      </p:pic>
      <p:sp>
        <p:nvSpPr>
          <p:cNvPr id="22" name="Rectangle 2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4DE0710-AF99-42AF-8EB7-303C36B214D0}"/>
              </a:ext>
            </a:extLst>
          </p:cNvPr>
          <p:cNvSpPr>
            <a:spLocks noGrp="1"/>
          </p:cNvSpPr>
          <p:nvPr>
            <p:ph type="title"/>
          </p:nvPr>
        </p:nvSpPr>
        <p:spPr>
          <a:xfrm>
            <a:off x="257418" y="444321"/>
            <a:ext cx="3196800" cy="1635258"/>
          </a:xfrm>
        </p:spPr>
        <p:txBody>
          <a:bodyPr lIns="91440" tIns="45720" rIns="91440" bIns="45720" anchor="t">
            <a:normAutofit/>
          </a:bodyPr>
          <a:lstStyle/>
          <a:p>
            <a:pPr>
              <a:lnSpc>
                <a:spcPct val="90000"/>
              </a:lnSpc>
            </a:pPr>
            <a:r>
              <a:rPr lang="en-US" sz="2400"/>
              <a:t>Kinship Permanency Incentive Program (KPIP)</a:t>
            </a:r>
            <a:br>
              <a:rPr lang="en-US" sz="1900"/>
            </a:br>
            <a:br>
              <a:rPr lang="en-US" sz="1900"/>
            </a:br>
            <a:endParaRPr lang="en-US" sz="1900"/>
          </a:p>
        </p:txBody>
      </p:sp>
      <p:sp>
        <p:nvSpPr>
          <p:cNvPr id="4" name="Content Placeholder 3">
            <a:extLst>
              <a:ext uri="{FF2B5EF4-FFF2-40B4-BE49-F238E27FC236}">
                <a16:creationId xmlns:a16="http://schemas.microsoft.com/office/drawing/2014/main" id="{DEB2CA53-9093-46B1-9E8B-7C4384951E37}"/>
              </a:ext>
            </a:extLst>
          </p:cNvPr>
          <p:cNvSpPr>
            <a:spLocks noGrp="1"/>
          </p:cNvSpPr>
          <p:nvPr>
            <p:ph idx="1"/>
          </p:nvPr>
        </p:nvSpPr>
        <p:spPr>
          <a:xfrm>
            <a:off x="293183" y="1991135"/>
            <a:ext cx="3164704" cy="3743980"/>
          </a:xfrm>
        </p:spPr>
        <p:txBody>
          <a:bodyPr vert="horz" lIns="91440" tIns="45720" rIns="91440" bIns="45720" rtlCol="0" anchor="t">
            <a:noAutofit/>
          </a:bodyPr>
          <a:lstStyle/>
          <a:p>
            <a:pPr marL="192405" indent="-192405"/>
            <a:r>
              <a:rPr lang="en-US"/>
              <a:t>8 payments every six months</a:t>
            </a:r>
            <a:endParaRPr lang="en-US">
              <a:cs typeface="Calibri"/>
            </a:endParaRPr>
          </a:p>
          <a:p>
            <a:pPr marL="192405" indent="-192405"/>
            <a:r>
              <a:rPr lang="en-US"/>
              <a:t>Income below 300% federal poverty level</a:t>
            </a:r>
            <a:endParaRPr lang="en-US">
              <a:cs typeface="Calibri"/>
            </a:endParaRPr>
          </a:p>
          <a:p>
            <a:pPr marL="192405" indent="-192405"/>
            <a:r>
              <a:rPr lang="en-US"/>
              <a:t>Must have legal custody  </a:t>
            </a:r>
            <a:endParaRPr lang="en-US">
              <a:cs typeface="Calibri"/>
            </a:endParaRPr>
          </a:p>
          <a:p>
            <a:pPr marL="192405" indent="-192405"/>
            <a:r>
              <a:rPr lang="en-US"/>
              <a:t>Approved kinship assessment</a:t>
            </a:r>
            <a:endParaRPr lang="en-US">
              <a:cs typeface="Calibri"/>
            </a:endParaRPr>
          </a:p>
          <a:p>
            <a:pPr marL="192405" indent="-192405"/>
            <a:r>
              <a:rPr lang="en-US"/>
              <a:t>Apply through local PCSA</a:t>
            </a:r>
            <a:endParaRPr lang="en-US">
              <a:cs typeface="Calibri"/>
            </a:endParaRPr>
          </a:p>
          <a:p>
            <a:pPr marL="192405" indent="-192405"/>
            <a:r>
              <a:rPr lang="en-US"/>
              <a:t>Cannot receive KPIP and KGAP for same youth </a:t>
            </a:r>
            <a:endParaRPr lang="en-US">
              <a:cs typeface="Calibri"/>
            </a:endParaRPr>
          </a:p>
        </p:txBody>
      </p:sp>
      <p:sp>
        <p:nvSpPr>
          <p:cNvPr id="2" name="Slide Number Placeholder 1">
            <a:extLst>
              <a:ext uri="{FF2B5EF4-FFF2-40B4-BE49-F238E27FC236}">
                <a16:creationId xmlns:a16="http://schemas.microsoft.com/office/drawing/2014/main" id="{9ADD82B9-1A0B-4ED6-AABF-9168402FA670}"/>
              </a:ext>
            </a:extLst>
          </p:cNvPr>
          <p:cNvSpPr>
            <a:spLocks noGrp="1"/>
          </p:cNvSpPr>
          <p:nvPr>
            <p:ph type="sldNum" sz="quarter" idx="12"/>
          </p:nvPr>
        </p:nvSpPr>
        <p:spPr>
          <a:xfrm>
            <a:off x="6460236" y="6356350"/>
            <a:ext cx="2057400" cy="365125"/>
          </a:xfrm>
        </p:spPr>
        <p:txBody>
          <a:bodyPr>
            <a:normAutofit/>
          </a:bodyPr>
          <a:lstStyle/>
          <a:p>
            <a:pPr>
              <a:spcAft>
                <a:spcPts val="600"/>
              </a:spcAft>
            </a:pPr>
            <a:fld id="{2E0F7AD5-E45F-4736-83CE-D8C26C993A39}" type="slidenum">
              <a:rPr lang="en-US">
                <a:solidFill>
                  <a:srgbClr val="FFFFFF"/>
                </a:solidFill>
              </a:rPr>
              <a:pPr>
                <a:spcAft>
                  <a:spcPts val="600"/>
                </a:spcAft>
              </a:pPr>
              <a:t>6</a:t>
            </a:fld>
            <a:endParaRPr lang="en-US">
              <a:solidFill>
                <a:srgbClr val="FFFFFF"/>
              </a:solidFill>
            </a:endParaRPr>
          </a:p>
        </p:txBody>
      </p:sp>
      <p:pic>
        <p:nvPicPr>
          <p:cNvPr id="7" name="Picture 2" descr="See the source image">
            <a:extLst>
              <a:ext uri="{FF2B5EF4-FFF2-40B4-BE49-F238E27FC236}">
                <a16:creationId xmlns:a16="http://schemas.microsoft.com/office/drawing/2014/main" id="{AD5BD923-B606-4F1D-CBA5-4547787318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782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4DE0710-AF99-42AF-8EB7-303C36B214D0}"/>
              </a:ext>
            </a:extLst>
          </p:cNvPr>
          <p:cNvSpPr>
            <a:spLocks noGrp="1"/>
          </p:cNvSpPr>
          <p:nvPr>
            <p:ph type="title"/>
          </p:nvPr>
        </p:nvSpPr>
        <p:spPr>
          <a:xfrm>
            <a:off x="630935" y="791646"/>
            <a:ext cx="7886695" cy="901530"/>
          </a:xfrm>
        </p:spPr>
        <p:txBody>
          <a:bodyPr lIns="91440" tIns="45720" rIns="91440" bIns="45720" anchor="t">
            <a:normAutofit fontScale="90000"/>
          </a:bodyPr>
          <a:lstStyle/>
          <a:p>
            <a:pPr>
              <a:lnSpc>
                <a:spcPct val="90000"/>
              </a:lnSpc>
            </a:pPr>
            <a:r>
              <a:rPr lang="en-US" sz="3100">
                <a:solidFill>
                  <a:schemeClr val="tx1"/>
                </a:solidFill>
              </a:rPr>
              <a:t>Kinship Caregiver Program (KCP)</a:t>
            </a:r>
            <a:br>
              <a:rPr lang="en-US" sz="1900"/>
            </a:br>
            <a:br>
              <a:rPr lang="en-US" sz="1900"/>
            </a:br>
            <a:br>
              <a:rPr lang="en-US" sz="1900"/>
            </a:br>
            <a:endParaRPr lang="en-US" sz="1900"/>
          </a:p>
        </p:txBody>
      </p:sp>
      <p:sp>
        <p:nvSpPr>
          <p:cNvPr id="13"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585216"/>
            <a:ext cx="6858"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D55CF8E-4862-44DA-9047-5FE77FAB37D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703" r="27435" b="-2"/>
          <a:stretch/>
        </p:blipFill>
        <p:spPr>
          <a:xfrm>
            <a:off x="346662" y="1709412"/>
            <a:ext cx="5016539" cy="4486045"/>
          </a:xfrm>
          <a:prstGeom prst="rect">
            <a:avLst/>
          </a:prstGeom>
        </p:spPr>
      </p:pic>
      <p:sp>
        <p:nvSpPr>
          <p:cNvPr id="4" name="Content Placeholder 3">
            <a:extLst>
              <a:ext uri="{FF2B5EF4-FFF2-40B4-BE49-F238E27FC236}">
                <a16:creationId xmlns:a16="http://schemas.microsoft.com/office/drawing/2014/main" id="{DEB2CA53-9093-46B1-9E8B-7C4384951E37}"/>
              </a:ext>
            </a:extLst>
          </p:cNvPr>
          <p:cNvSpPr>
            <a:spLocks noGrp="1"/>
          </p:cNvSpPr>
          <p:nvPr>
            <p:ph idx="1"/>
          </p:nvPr>
        </p:nvSpPr>
        <p:spPr>
          <a:xfrm>
            <a:off x="5369377" y="1796378"/>
            <a:ext cx="3772366" cy="4590063"/>
          </a:xfrm>
        </p:spPr>
        <p:txBody>
          <a:bodyPr anchor="ctr">
            <a:normAutofit/>
          </a:bodyPr>
          <a:lstStyle/>
          <a:p>
            <a:pPr marL="192405" indent="-192405">
              <a:lnSpc>
                <a:spcPct val="90000"/>
              </a:lnSpc>
            </a:pPr>
            <a:r>
              <a:rPr lang="en-US"/>
              <a:t>Access through local CDJFS </a:t>
            </a:r>
            <a:endParaRPr lang="en-US">
              <a:cs typeface="Calibri"/>
            </a:endParaRPr>
          </a:p>
          <a:p>
            <a:pPr marL="192405" indent="-192405">
              <a:lnSpc>
                <a:spcPct val="90000"/>
              </a:lnSpc>
            </a:pPr>
            <a:r>
              <a:rPr lang="en-US"/>
              <a:t>Funded by PRC</a:t>
            </a:r>
            <a:endParaRPr lang="en-US">
              <a:cs typeface="Calibri"/>
            </a:endParaRPr>
          </a:p>
          <a:p>
            <a:pPr marL="192405" indent="-192405">
              <a:lnSpc>
                <a:spcPct val="90000"/>
              </a:lnSpc>
            </a:pPr>
            <a:r>
              <a:rPr lang="en-US"/>
              <a:t>Kinship caregiver - relative by blood or adoption, or legal custodian or guardian of the child.  </a:t>
            </a:r>
            <a:endParaRPr lang="en-US">
              <a:cs typeface="Calibri"/>
            </a:endParaRPr>
          </a:p>
          <a:p>
            <a:pPr marL="192405" indent="-192405">
              <a:lnSpc>
                <a:spcPct val="90000"/>
              </a:lnSpc>
            </a:pPr>
            <a:r>
              <a:rPr lang="en-US"/>
              <a:t>Childcare assistance: 200% of federal poverty level, includes income of caregiver</a:t>
            </a:r>
            <a:endParaRPr lang="en-US">
              <a:cs typeface="Calibri"/>
            </a:endParaRPr>
          </a:p>
          <a:p>
            <a:pPr marL="192405" indent="-192405">
              <a:lnSpc>
                <a:spcPct val="90000"/>
              </a:lnSpc>
            </a:pPr>
            <a:r>
              <a:rPr lang="en-US"/>
              <a:t>Stabilization Services: 200% of federal poverty level, includes only the child</a:t>
            </a:r>
            <a:endParaRPr lang="en-US">
              <a:cs typeface="Calibri"/>
            </a:endParaRPr>
          </a:p>
          <a:p>
            <a:pPr marL="417830" lvl="1" indent="-160655">
              <a:lnSpc>
                <a:spcPct val="90000"/>
              </a:lnSpc>
            </a:pPr>
            <a:r>
              <a:rPr lang="en-US" sz="1800"/>
              <a:t>Ex. One time purchase of a bed for the child placed with the caregiver  </a:t>
            </a:r>
            <a:endParaRPr lang="en-US" sz="1800">
              <a:cs typeface="Calibri"/>
            </a:endParaRPr>
          </a:p>
          <a:p>
            <a:pPr marL="0" indent="0">
              <a:lnSpc>
                <a:spcPct val="90000"/>
              </a:lnSpc>
              <a:buNone/>
            </a:pPr>
            <a:endParaRPr lang="en-US" sz="1700"/>
          </a:p>
        </p:txBody>
      </p:sp>
      <p:sp>
        <p:nvSpPr>
          <p:cNvPr id="2" name="Slide Number Placeholder 1">
            <a:extLst>
              <a:ext uri="{FF2B5EF4-FFF2-40B4-BE49-F238E27FC236}">
                <a16:creationId xmlns:a16="http://schemas.microsoft.com/office/drawing/2014/main" id="{9ADD82B9-1A0B-4ED6-AABF-9168402FA670}"/>
              </a:ext>
            </a:extLst>
          </p:cNvPr>
          <p:cNvSpPr>
            <a:spLocks noGrp="1"/>
          </p:cNvSpPr>
          <p:nvPr>
            <p:ph type="sldNum" sz="quarter" idx="12"/>
          </p:nvPr>
        </p:nvSpPr>
        <p:spPr>
          <a:xfrm>
            <a:off x="7590234" y="6355080"/>
            <a:ext cx="927402" cy="365125"/>
          </a:xfrm>
        </p:spPr>
        <p:txBody>
          <a:bodyPr>
            <a:normAutofit/>
          </a:bodyPr>
          <a:lstStyle/>
          <a:p>
            <a:pPr>
              <a:spcAft>
                <a:spcPts val="600"/>
              </a:spcAft>
            </a:pPr>
            <a:fld id="{2E0F7AD5-E45F-4736-83CE-D8C26C993A39}" type="slidenum">
              <a:rPr lang="en-US">
                <a:solidFill>
                  <a:schemeClr val="tx1">
                    <a:alpha val="70000"/>
                  </a:schemeClr>
                </a:solidFill>
              </a:rPr>
              <a:pPr>
                <a:spcAft>
                  <a:spcPts val="600"/>
                </a:spcAft>
              </a:pPr>
              <a:t>7</a:t>
            </a:fld>
            <a:endParaRPr lang="en-US">
              <a:solidFill>
                <a:schemeClr val="tx1">
                  <a:alpha val="70000"/>
                </a:schemeClr>
              </a:solidFill>
            </a:endParaRPr>
          </a:p>
        </p:txBody>
      </p:sp>
      <p:pic>
        <p:nvPicPr>
          <p:cNvPr id="7" name="Picture 2" descr="See the source image">
            <a:extLst>
              <a:ext uri="{FF2B5EF4-FFF2-40B4-BE49-F238E27FC236}">
                <a16:creationId xmlns:a16="http://schemas.microsoft.com/office/drawing/2014/main" id="{782D0A5A-C6E5-0F81-E59F-102F060938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23004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DB4FBC7-5C14-4139-9D6F-8BD1D1BA4613}"/>
              </a:ext>
            </a:extLst>
          </p:cNvPr>
          <p:cNvPicPr>
            <a:picLocks noChangeAspect="1"/>
          </p:cNvPicPr>
          <p:nvPr/>
        </p:nvPicPr>
        <p:blipFill rotWithShape="1">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126" r="8076" b="2"/>
          <a:stretch/>
        </p:blipFill>
        <p:spPr>
          <a:xfrm>
            <a:off x="20" y="1"/>
            <a:ext cx="9143980" cy="6857999"/>
          </a:xfrm>
          <a:prstGeom prst="rect">
            <a:avLst/>
          </a:prstGeom>
        </p:spPr>
      </p:pic>
      <p:sp>
        <p:nvSpPr>
          <p:cNvPr id="3" name="Title 2">
            <a:extLst>
              <a:ext uri="{FF2B5EF4-FFF2-40B4-BE49-F238E27FC236}">
                <a16:creationId xmlns:a16="http://schemas.microsoft.com/office/drawing/2014/main" id="{FDE9B057-72E8-E2A7-C5A1-C93EDE5CB210}"/>
              </a:ext>
            </a:extLst>
          </p:cNvPr>
          <p:cNvSpPr>
            <a:spLocks noGrp="1"/>
          </p:cNvSpPr>
          <p:nvPr>
            <p:ph type="title"/>
          </p:nvPr>
        </p:nvSpPr>
        <p:spPr>
          <a:xfrm>
            <a:off x="185964" y="2328604"/>
            <a:ext cx="3116244" cy="4530334"/>
          </a:xfrm>
        </p:spPr>
        <p:txBody>
          <a:bodyPr lIns="68580" tIns="34290" rIns="68580" bIns="34290" anchor="t">
            <a:normAutofit/>
          </a:bodyPr>
          <a:lstStyle/>
          <a:p>
            <a:pPr algn="ctr"/>
            <a:r>
              <a:rPr lang="en-US" sz="3500">
                <a:solidFill>
                  <a:srgbClr val="FFFFFF"/>
                </a:solidFill>
                <a:cs typeface="Calibri"/>
              </a:rPr>
              <a:t>Kinship Supports Intervention (KSI)</a:t>
            </a:r>
            <a:endParaRPr lang="en-US" sz="3500">
              <a:solidFill>
                <a:srgbClr val="FFFFFF"/>
              </a:solidFill>
            </a:endParaRP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8F105E4-AB4F-0CC2-7561-DCD5AF8BA0E5}"/>
              </a:ext>
            </a:extLst>
          </p:cNvPr>
          <p:cNvSpPr>
            <a:spLocks noGrp="1"/>
          </p:cNvSpPr>
          <p:nvPr>
            <p:ph idx="1"/>
          </p:nvPr>
        </p:nvSpPr>
        <p:spPr>
          <a:xfrm>
            <a:off x="3873791" y="1218204"/>
            <a:ext cx="5092285" cy="5364962"/>
          </a:xfrm>
        </p:spPr>
        <p:txBody>
          <a:bodyPr anchor="ctr">
            <a:normAutofit/>
          </a:bodyPr>
          <a:lstStyle/>
          <a:p>
            <a:pPr marL="192405" indent="-192405"/>
            <a:r>
              <a:rPr lang="en-US">
                <a:solidFill>
                  <a:srgbClr val="FFFFFF"/>
                </a:solidFill>
                <a:cs typeface="Arial"/>
              </a:rPr>
              <a:t>Includes relative and non-relative kin involved with children services</a:t>
            </a:r>
          </a:p>
          <a:p>
            <a:pPr marL="192405" indent="-192405"/>
            <a:r>
              <a:rPr lang="en-US">
                <a:solidFill>
                  <a:srgbClr val="FFFFFF"/>
                </a:solidFill>
                <a:cs typeface="Arial"/>
              </a:rPr>
              <a:t>Helps prepare for their new role as kinship caregivers</a:t>
            </a:r>
            <a:endParaRPr lang="en-US">
              <a:solidFill>
                <a:srgbClr val="FFFFFF"/>
              </a:solidFill>
              <a:cs typeface="Arial" panose="020B0604020202020204" pitchFamily="34" charset="0"/>
            </a:endParaRPr>
          </a:p>
          <a:p>
            <a:pPr marL="192405" indent="-192405"/>
            <a:r>
              <a:rPr lang="en-US">
                <a:solidFill>
                  <a:srgbClr val="FFFFFF"/>
                </a:solidFill>
              </a:rPr>
              <a:t>Kinship Coordinator</a:t>
            </a:r>
            <a:endParaRPr lang="en-US">
              <a:solidFill>
                <a:srgbClr val="FFFFFF"/>
              </a:solidFill>
              <a:cs typeface="Calibri"/>
            </a:endParaRPr>
          </a:p>
          <a:p>
            <a:pPr marL="192405" indent="-192405"/>
            <a:r>
              <a:rPr lang="en-US">
                <a:solidFill>
                  <a:srgbClr val="FFFFFF"/>
                </a:solidFill>
              </a:rPr>
              <a:t>Kinship-specific assessment tools </a:t>
            </a:r>
            <a:endParaRPr lang="en-US">
              <a:solidFill>
                <a:srgbClr val="FFFFFF"/>
              </a:solidFill>
              <a:cs typeface="Calibri"/>
            </a:endParaRPr>
          </a:p>
          <a:p>
            <a:pPr marL="192405" indent="-192405"/>
            <a:r>
              <a:rPr lang="en-US">
                <a:solidFill>
                  <a:srgbClr val="FFFFFF"/>
                </a:solidFill>
              </a:rPr>
              <a:t>Kinship support plan </a:t>
            </a:r>
            <a:endParaRPr lang="en-US">
              <a:solidFill>
                <a:srgbClr val="FFFFFF"/>
              </a:solidFill>
              <a:cs typeface="Calibri"/>
            </a:endParaRPr>
          </a:p>
          <a:p>
            <a:pPr marL="192405" indent="-192405"/>
            <a:r>
              <a:rPr lang="en-US">
                <a:solidFill>
                  <a:srgbClr val="FFFFFF"/>
                </a:solidFill>
              </a:rPr>
              <a:t>Home visits</a:t>
            </a:r>
            <a:endParaRPr lang="en-US">
              <a:solidFill>
                <a:srgbClr val="FFFFFF"/>
              </a:solidFill>
              <a:cs typeface="Calibri"/>
            </a:endParaRPr>
          </a:p>
          <a:p>
            <a:pPr marL="192405" indent="-192405"/>
            <a:r>
              <a:rPr lang="en-US">
                <a:solidFill>
                  <a:srgbClr val="FFFFFF"/>
                </a:solidFill>
                <a:cs typeface="Arial"/>
              </a:rPr>
              <a:t>Kinship Handbook</a:t>
            </a:r>
          </a:p>
          <a:p>
            <a:pPr marL="0" indent="0">
              <a:buNone/>
            </a:pPr>
            <a:endParaRPr lang="en-US" sz="1700">
              <a:solidFill>
                <a:srgbClr val="FFFFFF"/>
              </a:solidFill>
              <a:cs typeface="Calibri"/>
            </a:endParaRPr>
          </a:p>
          <a:p>
            <a:pPr marL="192405" indent="-192405"/>
            <a:endParaRPr lang="en-US" sz="1700">
              <a:solidFill>
                <a:srgbClr val="FFFFFF"/>
              </a:solidFill>
              <a:cs typeface="Calibri"/>
            </a:endParaRPr>
          </a:p>
          <a:p>
            <a:pPr marL="192405" indent="-192405"/>
            <a:endParaRPr lang="en-US" sz="1700">
              <a:solidFill>
                <a:srgbClr val="FFFFFF"/>
              </a:solidFill>
              <a:cs typeface="Calibri"/>
            </a:endParaRPr>
          </a:p>
        </p:txBody>
      </p:sp>
      <p:sp>
        <p:nvSpPr>
          <p:cNvPr id="2" name="Slide Number Placeholder 1">
            <a:extLst>
              <a:ext uri="{FF2B5EF4-FFF2-40B4-BE49-F238E27FC236}">
                <a16:creationId xmlns:a16="http://schemas.microsoft.com/office/drawing/2014/main" id="{A343AB63-8195-25D5-D259-DEF394A75430}"/>
              </a:ext>
            </a:extLst>
          </p:cNvPr>
          <p:cNvSpPr>
            <a:spLocks noGrp="1"/>
          </p:cNvSpPr>
          <p:nvPr>
            <p:ph type="sldNum" sz="quarter" idx="12"/>
          </p:nvPr>
        </p:nvSpPr>
        <p:spPr>
          <a:xfrm>
            <a:off x="7839940" y="6356350"/>
            <a:ext cx="675409" cy="365125"/>
          </a:xfrm>
        </p:spPr>
        <p:txBody>
          <a:bodyPr>
            <a:normAutofit/>
          </a:bodyPr>
          <a:lstStyle/>
          <a:p>
            <a:pPr>
              <a:spcAft>
                <a:spcPts val="600"/>
              </a:spcAft>
            </a:pPr>
            <a:fld id="{2E0F7AD5-E45F-4736-83CE-D8C26C993A39}" type="slidenum">
              <a:rPr lang="en-US">
                <a:solidFill>
                  <a:srgbClr val="FFFFFF"/>
                </a:solidFill>
              </a:rPr>
              <a:pPr>
                <a:spcAft>
                  <a:spcPts val="600"/>
                </a:spcAft>
              </a:pPr>
              <a:t>8</a:t>
            </a:fld>
            <a:endParaRPr lang="en-US">
              <a:solidFill>
                <a:srgbClr val="FFFFFF"/>
              </a:solidFill>
            </a:endParaRPr>
          </a:p>
        </p:txBody>
      </p:sp>
      <p:pic>
        <p:nvPicPr>
          <p:cNvPr id="7" name="Picture 2" descr="See the source image">
            <a:extLst>
              <a:ext uri="{FF2B5EF4-FFF2-40B4-BE49-F238E27FC236}">
                <a16:creationId xmlns:a16="http://schemas.microsoft.com/office/drawing/2014/main" id="{C015AC3F-030D-B59A-3C05-03179C2D3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43236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5" cy="6858000"/>
          </a:xfrm>
          <a:prstGeom prst="rect">
            <a:avLst/>
          </a:prstGeom>
          <a:solidFill>
            <a:srgbClr val="1D4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964" y="484068"/>
            <a:ext cx="5173521"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553DD78-4E5D-4391-BC65-F5FA3C692307}"/>
              </a:ext>
            </a:extLst>
          </p:cNvPr>
          <p:cNvPicPr>
            <a:picLocks noChangeAspect="1"/>
          </p:cNvPicPr>
          <p:nvPr/>
        </p:nvPicPr>
        <p:blipFill>
          <a:blip r:embed="rId3"/>
          <a:stretch>
            <a:fillRect/>
          </a:stretch>
        </p:blipFill>
        <p:spPr>
          <a:xfrm>
            <a:off x="613827" y="866081"/>
            <a:ext cx="4689794" cy="5125274"/>
          </a:xfrm>
          <a:prstGeom prst="rect">
            <a:avLst/>
          </a:prstGeom>
        </p:spPr>
      </p:pic>
      <p:sp>
        <p:nvSpPr>
          <p:cNvPr id="18" name="Rectangle 17">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1044" y="484069"/>
            <a:ext cx="3109482"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1044" y="4144834"/>
            <a:ext cx="3109482"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EDFCDCC-A9B6-4B8E-BCD3-2430B26CE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2294" y="1907582"/>
            <a:ext cx="2626982" cy="531963"/>
          </a:xfrm>
          <a:prstGeom prst="rect">
            <a:avLst/>
          </a:prstGeom>
        </p:spPr>
      </p:pic>
      <p:sp>
        <p:nvSpPr>
          <p:cNvPr id="2" name="Slide Number Placeholder 1">
            <a:extLst>
              <a:ext uri="{FF2B5EF4-FFF2-40B4-BE49-F238E27FC236}">
                <a16:creationId xmlns:a16="http://schemas.microsoft.com/office/drawing/2014/main" id="{FF96C6D1-83DC-441E-A3EF-2D3F6248F0E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2E0F7AD5-E45F-4736-83CE-D8C26C993A39}" type="slidenum">
              <a:rPr lang="en-US" sz="1200">
                <a:solidFill>
                  <a:srgbClr val="FFFFFF"/>
                </a:solidFill>
                <a:latin typeface="+mn-lt"/>
              </a:rPr>
              <a:pPr>
                <a:spcAft>
                  <a:spcPts val="600"/>
                </a:spcAft>
              </a:pPr>
              <a:t>9</a:t>
            </a:fld>
            <a:endParaRPr lang="en-US" sz="1200">
              <a:solidFill>
                <a:srgbClr val="FFFFFF"/>
              </a:solidFill>
              <a:latin typeface="+mn-lt"/>
            </a:endParaRPr>
          </a:p>
        </p:txBody>
      </p:sp>
      <p:pic>
        <p:nvPicPr>
          <p:cNvPr id="6" name="Picture 5">
            <a:extLst>
              <a:ext uri="{FF2B5EF4-FFF2-40B4-BE49-F238E27FC236}">
                <a16:creationId xmlns:a16="http://schemas.microsoft.com/office/drawing/2014/main" id="{87819601-C825-4A9B-A91C-BE6D39DCA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9380" y="4754926"/>
            <a:ext cx="2452811" cy="1184812"/>
          </a:xfrm>
          <a:prstGeom prst="rect">
            <a:avLst/>
          </a:prstGeom>
        </p:spPr>
      </p:pic>
      <p:pic>
        <p:nvPicPr>
          <p:cNvPr id="4" name="Picture 2" descr="See the source image">
            <a:extLst>
              <a:ext uri="{FF2B5EF4-FFF2-40B4-BE49-F238E27FC236}">
                <a16:creationId xmlns:a16="http://schemas.microsoft.com/office/drawing/2014/main" id="{9FFE2F90-E047-E070-6A20-35CE7F09DF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36551"/>
            <a:ext cx="3296992" cy="5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460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Custom Design">
  <a:themeElements>
    <a:clrScheme name="Ohio Benefits">
      <a:dk1>
        <a:sysClr val="windowText" lastClr="000000"/>
      </a:dk1>
      <a:lt1>
        <a:sysClr val="window" lastClr="FFFFFF"/>
      </a:lt1>
      <a:dk2>
        <a:srgbClr val="525051"/>
      </a:dk2>
      <a:lt2>
        <a:srgbClr val="A1A1A1"/>
      </a:lt2>
      <a:accent1>
        <a:srgbClr val="F20017"/>
      </a:accent1>
      <a:accent2>
        <a:srgbClr val="700017"/>
      </a:accent2>
      <a:accent3>
        <a:srgbClr val="B5DC10"/>
      </a:accent3>
      <a:accent4>
        <a:srgbClr val="FFBF0F"/>
      </a:accent4>
      <a:accent5>
        <a:srgbClr val="73A5CC"/>
      </a:accent5>
      <a:accent6>
        <a:srgbClr val="A1A1A1"/>
      </a:accent6>
      <a:hlink>
        <a:srgbClr val="0000FF"/>
      </a:hlink>
      <a:folHlink>
        <a:srgbClr val="70001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DJFS Branded">
      <a:dk1>
        <a:sysClr val="windowText" lastClr="000000"/>
      </a:dk1>
      <a:lt1>
        <a:sysClr val="window" lastClr="FFFFFF"/>
      </a:lt1>
      <a:dk2>
        <a:srgbClr val="A1A1A1"/>
      </a:dk2>
      <a:lt2>
        <a:srgbClr val="525051"/>
      </a:lt2>
      <a:accent1>
        <a:srgbClr val="F20017"/>
      </a:accent1>
      <a:accent2>
        <a:srgbClr val="700017"/>
      </a:accent2>
      <a:accent3>
        <a:srgbClr val="73A5CC"/>
      </a:accent3>
      <a:accent4>
        <a:srgbClr val="FFBF0F"/>
      </a:accent4>
      <a:accent5>
        <a:srgbClr val="B5DC10"/>
      </a:accent5>
      <a:accent6>
        <a:srgbClr val="000000"/>
      </a:accent6>
      <a:hlink>
        <a:srgbClr val="C00000"/>
      </a:hlink>
      <a:folHlink>
        <a:srgbClr val="73A5CC"/>
      </a:folHlink>
    </a:clrScheme>
    <a:fontScheme name="ODJFS Branded Font">
      <a:majorFont>
        <a:latin typeface="Bodoni MT"/>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4"/>
          </a:solidFill>
        </a:ln>
      </a:spPr>
      <a:bodyPr spcFirstLastPara="0" vert="horz" wrap="square" lIns="87481" tIns="519397" rIns="887606" bIns="87481" numCol="1" spcCol="1270" anchor="t" anchorCtr="0">
        <a:noAutofit/>
      </a:bodyPr>
      <a:lstStyle>
        <a:defPPr marL="57150" indent="-57150" algn="l" defTabSz="444500">
          <a:lnSpc>
            <a:spcPct val="90000"/>
          </a:lnSpc>
          <a:spcBef>
            <a:spcPct val="0"/>
          </a:spcBef>
          <a:spcAft>
            <a:spcPct val="15000"/>
          </a:spcAft>
          <a:buFontTx/>
          <a:buNone/>
          <a:defRPr sz="1000" b="1" kern="1200" dirty="0" smtClean="0"/>
        </a:defPPr>
      </a:lstStyle>
      <a: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8B2263604BA244BDFCA43422E1CED0" ma:contentTypeVersion="10" ma:contentTypeDescription="Create a new document." ma:contentTypeScope="" ma:versionID="a39fc07ed486830c13a5e14772dbaea2">
  <xsd:schema xmlns:xsd="http://www.w3.org/2001/XMLSchema" xmlns:xs="http://www.w3.org/2001/XMLSchema" xmlns:p="http://schemas.microsoft.com/office/2006/metadata/properties" xmlns:ns2="765c882f-0e20-48a9-b635-d4f3ba328a99" targetNamespace="http://schemas.microsoft.com/office/2006/metadata/properties" ma:root="true" ma:fieldsID="3196138b61d4813614cf72993e0e2d99" ns2:_="">
    <xsd:import namespace="765c882f-0e20-48a9-b635-d4f3ba328a9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5c882f-0e20-48a9-b635-d4f3ba328a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65c882f-0e20-48a9-b635-d4f3ba328a9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77FEE13-65C7-48D6-81F9-F49BAFF5C427}">
  <ds:schemaRefs>
    <ds:schemaRef ds:uri="http://schemas.microsoft.com/sharepoint/v3/contenttype/forms"/>
  </ds:schemaRefs>
</ds:datastoreItem>
</file>

<file path=customXml/itemProps2.xml><?xml version="1.0" encoding="utf-8"?>
<ds:datastoreItem xmlns:ds="http://schemas.openxmlformats.org/officeDocument/2006/customXml" ds:itemID="{9280CC90-BFAE-41D9-9D6E-6349A48302CC}">
  <ds:schemaRefs>
    <ds:schemaRef ds:uri="765c882f-0e20-48a9-b635-d4f3ba328a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7D5A41F-F5D4-4011-BE27-EA0C3C1C3CC1}">
  <ds:schemaRefs>
    <ds:schemaRef ds:uri="http://schemas.openxmlformats.org/package/2006/metadata/core-properties"/>
    <ds:schemaRef ds:uri="http://schemas.microsoft.com/office/2006/metadata/properties"/>
    <ds:schemaRef ds:uri="http://www.w3.org/XML/1998/namespace"/>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765c882f-0e20-48a9-b635-d4f3ba328a99"/>
  </ds:schemaRefs>
</ds:datastoreItem>
</file>

<file path=docProps/app.xml><?xml version="1.0" encoding="utf-8"?>
<Properties xmlns="http://schemas.openxmlformats.org/officeDocument/2006/extended-properties" xmlns:vt="http://schemas.openxmlformats.org/officeDocument/2006/docPropsVTypes">
  <Template/>
  <TotalTime>324</TotalTime>
  <Words>4626</Words>
  <Application>Microsoft Office PowerPoint</Application>
  <PresentationFormat>On-screen Show (4:3)</PresentationFormat>
  <Paragraphs>370</Paragraphs>
  <Slides>25</Slides>
  <Notes>25</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25</vt:i4>
      </vt:variant>
    </vt:vector>
  </HeadingPairs>
  <TitlesOfParts>
    <vt:vector size="36" baseType="lpstr">
      <vt:lpstr>Arial</vt:lpstr>
      <vt:lpstr>Bodoni MT</vt:lpstr>
      <vt:lpstr>Calibri</vt:lpstr>
      <vt:lpstr>Calibri Light</vt:lpstr>
      <vt:lpstr>Lato</vt:lpstr>
      <vt:lpstr>Open Sans Light</vt:lpstr>
      <vt:lpstr>Univers</vt:lpstr>
      <vt:lpstr>Custom Design</vt:lpstr>
      <vt:lpstr>7_Custom Design</vt:lpstr>
      <vt:lpstr>Office Theme</vt:lpstr>
      <vt:lpstr>think-cell Slide</vt:lpstr>
      <vt:lpstr>PowerPoint Presentation</vt:lpstr>
      <vt:lpstr>Agenda</vt:lpstr>
      <vt:lpstr>PowerPoint Presentation</vt:lpstr>
      <vt:lpstr>PowerPoint Presentation</vt:lpstr>
      <vt:lpstr>Kinship Support Program (KSP) </vt:lpstr>
      <vt:lpstr>Kinship Permanency Incentive Program (KPIP)  </vt:lpstr>
      <vt:lpstr>Kinship Caregiver Program (KCP)   </vt:lpstr>
      <vt:lpstr>Kinship Supports Intervention (KSI)</vt:lpstr>
      <vt:lpstr>PowerPoint Presentation</vt:lpstr>
      <vt:lpstr>OhioKAN </vt:lpstr>
      <vt:lpstr>What is KGAP?</vt:lpstr>
      <vt:lpstr>KGAP Overview</vt:lpstr>
      <vt:lpstr>Child’s Eligibility</vt:lpstr>
      <vt:lpstr>Caregiver Requirements</vt:lpstr>
      <vt:lpstr>Non-Related Caregiver Requirements</vt:lpstr>
      <vt:lpstr>KGAP Program Differences</vt:lpstr>
      <vt:lpstr>KGAP Payments</vt:lpstr>
      <vt:lpstr>Reimbursement of Nonrecurring KGAP Expenses</vt:lpstr>
      <vt:lpstr>KGAP Connections to 21 (KGAP C21)</vt:lpstr>
      <vt:lpstr>What KGAP is NOT</vt:lpstr>
      <vt:lpstr>State Hearing Rights  </vt:lpstr>
      <vt:lpstr>Things to Remember</vt:lpstr>
      <vt:lpstr>PowerPoint Presentation</vt:lpstr>
      <vt:lpstr>PowerPoint Presentation</vt:lpstr>
      <vt:lpstr>PowerPoint Presentation</vt:lpstr>
    </vt:vector>
  </TitlesOfParts>
  <Company>Ohio Department of Job and Family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Amy</dc:creator>
  <cp:lastModifiedBy>Tara Shook</cp:lastModifiedBy>
  <cp:revision>131</cp:revision>
  <cp:lastPrinted>2023-02-23T22:29:48Z</cp:lastPrinted>
  <dcterms:created xsi:type="dcterms:W3CDTF">2021-03-15T14:43:09Z</dcterms:created>
  <dcterms:modified xsi:type="dcterms:W3CDTF">2023-02-23T22:33:41Z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0x010100B08B2263604BA244BDFCA43422E1CED0</vt:lpwstr>
  </property>
  <property fmtid="{D5CDD505-2E9C-101B-9397-08002B2CF9AE}" pid="3" name="MediaServiceImageTags">
    <vt:lpwstr/>
  </property>
</Properties>
</file>